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35"/>
  </p:notesMasterIdLst>
  <p:handoutMasterIdLst>
    <p:handoutMasterId r:id="rId36"/>
  </p:handoutMasterIdLst>
  <p:sldIdLst>
    <p:sldId id="436" r:id="rId9"/>
    <p:sldId id="433" r:id="rId10"/>
    <p:sldId id="460" r:id="rId11"/>
    <p:sldId id="407" r:id="rId12"/>
    <p:sldId id="408" r:id="rId13"/>
    <p:sldId id="440" r:id="rId14"/>
    <p:sldId id="411" r:id="rId15"/>
    <p:sldId id="441" r:id="rId16"/>
    <p:sldId id="461" r:id="rId17"/>
    <p:sldId id="447" r:id="rId18"/>
    <p:sldId id="446" r:id="rId19"/>
    <p:sldId id="445" r:id="rId20"/>
    <p:sldId id="444" r:id="rId21"/>
    <p:sldId id="443" r:id="rId22"/>
    <p:sldId id="442" r:id="rId23"/>
    <p:sldId id="450" r:id="rId24"/>
    <p:sldId id="454" r:id="rId25"/>
    <p:sldId id="453" r:id="rId26"/>
    <p:sldId id="456" r:id="rId27"/>
    <p:sldId id="452" r:id="rId28"/>
    <p:sldId id="457" r:id="rId29"/>
    <p:sldId id="458" r:id="rId30"/>
    <p:sldId id="451" r:id="rId31"/>
    <p:sldId id="459" r:id="rId32"/>
    <p:sldId id="455" r:id="rId33"/>
    <p:sldId id="435" r:id="rId34"/>
  </p:sldIdLst>
  <p:sldSz cx="9144000" cy="6858000" type="screen4x3"/>
  <p:notesSz cx="6858000" cy="9313863"/>
  <p:custDataLst>
    <p:tags r:id="rId37"/>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9" clrIdx="2">
    <p:extLst>
      <p:ext uri="{19B8F6BF-5375-455C-9EA6-DF929625EA0E}">
        <p15:presenceInfo xmlns:p15="http://schemas.microsoft.com/office/powerpoint/2012/main" userId="S-1-5-21-3803739944-511804359-1636214392-13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740074"/>
    <a:srgbClr val="660033"/>
    <a:srgbClr val="92D050"/>
    <a:srgbClr val="F0DCF0"/>
    <a:srgbClr val="FFE1FF"/>
    <a:srgbClr val="9A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6" autoAdjust="0"/>
    <p:restoredTop sz="80676" autoAdjust="0"/>
  </p:normalViewPr>
  <p:slideViewPr>
    <p:cSldViewPr>
      <p:cViewPr varScale="1">
        <p:scale>
          <a:sx n="93" d="100"/>
          <a:sy n="93" d="100"/>
        </p:scale>
        <p:origin x="1668"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11/2/2016</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Open-Label Extension studies are also conducted to collect additional information about the product, like about safety and adherence.</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10</a:t>
            </a:fld>
            <a:endParaRPr lang="en-US"/>
          </a:p>
        </p:txBody>
      </p:sp>
    </p:spTree>
    <p:extLst>
      <p:ext uri="{BB962C8B-B14F-4D97-AF65-F5344CB8AC3E}">
        <p14:creationId xmlns:p14="http://schemas.microsoft.com/office/powerpoint/2010/main" val="301188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Unlike ASPIRE, there are NO placebo rings (without medication) in HOPE.</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11</a:t>
            </a:fld>
            <a:endParaRPr lang="en-US"/>
          </a:p>
        </p:txBody>
      </p:sp>
    </p:spTree>
    <p:extLst>
      <p:ext uri="{BB962C8B-B14F-4D97-AF65-F5344CB8AC3E}">
        <p14:creationId xmlns:p14="http://schemas.microsoft.com/office/powerpoint/2010/main" val="376683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12</a:t>
            </a:fld>
            <a:endParaRPr lang="en-US"/>
          </a:p>
        </p:txBody>
      </p:sp>
    </p:spTree>
    <p:extLst>
      <p:ext uri="{BB962C8B-B14F-4D97-AF65-F5344CB8AC3E}">
        <p14:creationId xmlns:p14="http://schemas.microsoft.com/office/powerpoint/2010/main" val="87739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13</a:t>
            </a:fld>
            <a:endParaRPr lang="en-US"/>
          </a:p>
        </p:txBody>
      </p:sp>
    </p:spTree>
    <p:extLst>
      <p:ext uri="{BB962C8B-B14F-4D97-AF65-F5344CB8AC3E}">
        <p14:creationId xmlns:p14="http://schemas.microsoft.com/office/powerpoint/2010/main" val="178039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14</a:t>
            </a:fld>
            <a:endParaRPr lang="en-US"/>
          </a:p>
        </p:txBody>
      </p:sp>
    </p:spTree>
    <p:extLst>
      <p:ext uri="{BB962C8B-B14F-4D97-AF65-F5344CB8AC3E}">
        <p14:creationId xmlns:p14="http://schemas.microsoft.com/office/powerpoint/2010/main" val="2703211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participants make important contributions to the study as long as they</a:t>
            </a:r>
            <a:r>
              <a:rPr lang="en-US" sz="1200" b="1" kern="1200" dirty="0">
                <a:solidFill>
                  <a:schemeClr val="tx1"/>
                </a:solidFill>
                <a:effectLst/>
                <a:latin typeface="+mn-lt"/>
                <a:ea typeface="+mn-ea"/>
                <a:cs typeface="+mn-cs"/>
              </a:rPr>
              <a:t> tell study staff when they are not using the ring.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15</a:t>
            </a:fld>
            <a:endParaRPr lang="en-US"/>
          </a:p>
        </p:txBody>
      </p:sp>
    </p:spTree>
    <p:extLst>
      <p:ext uri="{BB962C8B-B14F-4D97-AF65-F5344CB8AC3E}">
        <p14:creationId xmlns:p14="http://schemas.microsoft.com/office/powerpoint/2010/main" val="2755558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16</a:t>
            </a:fld>
            <a:endParaRPr lang="en-US"/>
          </a:p>
        </p:txBody>
      </p:sp>
    </p:spTree>
    <p:extLst>
      <p:ext uri="{BB962C8B-B14F-4D97-AF65-F5344CB8AC3E}">
        <p14:creationId xmlns:p14="http://schemas.microsoft.com/office/powerpoint/2010/main" val="1589356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17</a:t>
            </a:fld>
            <a:endParaRPr lang="en-US"/>
          </a:p>
        </p:txBody>
      </p:sp>
    </p:spTree>
    <p:extLst>
      <p:ext uri="{BB962C8B-B14F-4D97-AF65-F5344CB8AC3E}">
        <p14:creationId xmlns:p14="http://schemas.microsoft.com/office/powerpoint/2010/main" val="2170381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18</a:t>
            </a:fld>
            <a:endParaRPr lang="en-US"/>
          </a:p>
        </p:txBody>
      </p:sp>
    </p:spTree>
    <p:extLst>
      <p:ext uri="{BB962C8B-B14F-4D97-AF65-F5344CB8AC3E}">
        <p14:creationId xmlns:p14="http://schemas.microsoft.com/office/powerpoint/2010/main" val="1334545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19</a:t>
            </a:fld>
            <a:endParaRPr lang="en-US"/>
          </a:p>
        </p:txBody>
      </p:sp>
    </p:spTree>
    <p:extLst>
      <p:ext uri="{BB962C8B-B14F-4D97-AF65-F5344CB8AC3E}">
        <p14:creationId xmlns:p14="http://schemas.microsoft.com/office/powerpoint/2010/main" val="135932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Among women older than 21, who used the ring more consistently than younger women, more than half of HIV infections were prevented</a:t>
            </a:r>
            <a:r>
              <a:rPr lang="en-GB" sz="1200" kern="1200" dirty="0">
                <a:solidFill>
                  <a:schemeClr val="tx1"/>
                </a:solidFill>
                <a:effectLst/>
                <a:latin typeface="+mn-lt"/>
                <a:ea typeface="+mn-ea"/>
                <a:cs typeface="+mn-cs"/>
              </a:rPr>
              <a:t>.  In ASPIRE, even greater protection was seen with higher adherence (more than two thirds).</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863326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20</a:t>
            </a:fld>
            <a:endParaRPr lang="en-US"/>
          </a:p>
        </p:txBody>
      </p:sp>
    </p:spTree>
    <p:extLst>
      <p:ext uri="{BB962C8B-B14F-4D97-AF65-F5344CB8AC3E}">
        <p14:creationId xmlns:p14="http://schemas.microsoft.com/office/powerpoint/2010/main" val="4046147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21</a:t>
            </a:fld>
            <a:endParaRPr lang="en-US"/>
          </a:p>
        </p:txBody>
      </p:sp>
    </p:spTree>
    <p:extLst>
      <p:ext uri="{BB962C8B-B14F-4D97-AF65-F5344CB8AC3E}">
        <p14:creationId xmlns:p14="http://schemas.microsoft.com/office/powerpoint/2010/main" val="2387767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22</a:t>
            </a:fld>
            <a:endParaRPr lang="en-US"/>
          </a:p>
        </p:txBody>
      </p:sp>
    </p:spTree>
    <p:extLst>
      <p:ext uri="{BB962C8B-B14F-4D97-AF65-F5344CB8AC3E}">
        <p14:creationId xmlns:p14="http://schemas.microsoft.com/office/powerpoint/2010/main" val="853378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23</a:t>
            </a:fld>
            <a:endParaRPr lang="en-US"/>
          </a:p>
        </p:txBody>
      </p:sp>
    </p:spTree>
    <p:extLst>
      <p:ext uri="{BB962C8B-B14F-4D97-AF65-F5344CB8AC3E}">
        <p14:creationId xmlns:p14="http://schemas.microsoft.com/office/powerpoint/2010/main" val="4008684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24</a:t>
            </a:fld>
            <a:endParaRPr lang="en-US"/>
          </a:p>
        </p:txBody>
      </p:sp>
    </p:spTree>
    <p:extLst>
      <p:ext uri="{BB962C8B-B14F-4D97-AF65-F5344CB8AC3E}">
        <p14:creationId xmlns:p14="http://schemas.microsoft.com/office/powerpoint/2010/main" val="3366515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Study staff will keep information about women in the study confidential, but are also available to talk about HOPE and answer any questions partners or community members have, as needed.  By being supportive, partners and community members are also helping to fight HIV/AIDS.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25</a:t>
            </a:fld>
            <a:endParaRPr lang="en-US"/>
          </a:p>
        </p:txBody>
      </p:sp>
    </p:spTree>
    <p:extLst>
      <p:ext uri="{BB962C8B-B14F-4D97-AF65-F5344CB8AC3E}">
        <p14:creationId xmlns:p14="http://schemas.microsoft.com/office/powerpoint/2010/main" val="1171413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26</a:t>
            </a:fld>
            <a:endParaRPr lang="en-US"/>
          </a:p>
        </p:txBody>
      </p:sp>
    </p:spTree>
    <p:extLst>
      <p:ext uri="{BB962C8B-B14F-4D97-AF65-F5344CB8AC3E}">
        <p14:creationId xmlns:p14="http://schemas.microsoft.com/office/powerpoint/2010/main" val="250807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Another study that tested the </a:t>
            </a:r>
            <a:r>
              <a:rPr lang="en-GB" sz="1200" kern="1200" dirty="0" err="1">
                <a:solidFill>
                  <a:schemeClr val="tx1"/>
                </a:solidFill>
                <a:effectLst/>
                <a:latin typeface="+mn-lt"/>
                <a:ea typeface="+mn-ea"/>
                <a:cs typeface="+mn-cs"/>
              </a:rPr>
              <a:t>dapivirine</a:t>
            </a:r>
            <a:r>
              <a:rPr lang="en-GB" sz="1200" kern="1200" dirty="0">
                <a:solidFill>
                  <a:schemeClr val="tx1"/>
                </a:solidFill>
                <a:effectLst/>
                <a:latin typeface="+mn-lt"/>
                <a:ea typeface="+mn-ea"/>
                <a:cs typeface="+mn-cs"/>
              </a:rPr>
              <a:t> vaginal ring, called IPM-027 (The Ring Study), showed similar results. </a:t>
            </a:r>
            <a:endParaRPr lang="en-US" dirty="0"/>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91292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This process involves many regulatory and country-specific approvals and each one takes time.</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137344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Open-Label Extension studies are also conducted to collect additional information about the product, like about safety and adherence.</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391938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8</a:t>
            </a:fld>
            <a:endParaRPr lang="en-US"/>
          </a:p>
        </p:txBody>
      </p:sp>
    </p:spTree>
    <p:extLst>
      <p:ext uri="{BB962C8B-B14F-4D97-AF65-F5344CB8AC3E}">
        <p14:creationId xmlns:p14="http://schemas.microsoft.com/office/powerpoint/2010/main" val="145114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338306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2.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8.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9.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20.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21.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22.jp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23.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24.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09600" y="4058403"/>
            <a:ext cx="8001000" cy="1015663"/>
          </a:xfrm>
        </p:spPr>
        <p:txBody>
          <a:bodyPr wrap="square" anchor="t" anchorCtr="1">
            <a:spAutoFit/>
          </a:bodyPr>
          <a:lstStyle/>
          <a:p>
            <a:r>
              <a:rPr lang="en-US" altLang="en-US" sz="6000" b="1" dirty="0">
                <a:solidFill>
                  <a:srgbClr val="669900"/>
                </a:solidFill>
                <a:latin typeface="Calibri" panose="020F0502020204030204" pitchFamily="34" charset="0"/>
              </a:rPr>
              <a:t>Overview</a:t>
            </a:r>
            <a:endParaRPr lang="en-US" sz="6000" b="1" dirty="0">
              <a:solidFill>
                <a:srgbClr val="669900"/>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1" y="155704"/>
            <a:ext cx="2959099" cy="1020890"/>
          </a:xfrm>
          <a:prstGeom prst="rect">
            <a:avLst/>
          </a:prstGeom>
        </p:spPr>
      </p:pic>
      <p:pic>
        <p:nvPicPr>
          <p:cNvPr id="5" name="Picture 4"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1509869"/>
            <a:ext cx="4291352" cy="2071531"/>
          </a:xfrm>
          <a:prstGeom prst="rect">
            <a:avLst/>
          </a:prstGeom>
          <a:noFill/>
          <a:ln>
            <a:noFill/>
          </a:ln>
        </p:spPr>
      </p:pic>
    </p:spTree>
    <p:extLst>
      <p:ext uri="{BB962C8B-B14F-4D97-AF65-F5344CB8AC3E}">
        <p14:creationId xmlns:p14="http://schemas.microsoft.com/office/powerpoint/2010/main" val="268997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90016" cy="1143000"/>
          </a:xfrm>
        </p:spPr>
        <p:txBody>
          <a:bodyPr/>
          <a:lstStyle/>
          <a:p>
            <a:r>
              <a:rPr lang="en-US" b="1" dirty="0">
                <a:latin typeface="Calibri" panose="020F0502020204030204" pitchFamily="34" charset="0"/>
              </a:rPr>
              <a:t>How long is the study?  </a:t>
            </a:r>
            <a:br>
              <a:rPr lang="en-US" b="1" dirty="0">
                <a:latin typeface="Calibri" panose="020F0502020204030204" pitchFamily="34" charset="0"/>
              </a:rPr>
            </a:br>
            <a:r>
              <a:rPr lang="en-US" b="1" dirty="0">
                <a:latin typeface="Calibri" panose="020F0502020204030204" pitchFamily="34" charset="0"/>
              </a:rPr>
              <a:t>How often are study visits?</a:t>
            </a:r>
            <a:endParaRPr lang="en-US" dirty="0">
              <a:latin typeface="Calibri" panose="020F0502020204030204" pitchFamily="34" charset="0"/>
            </a:endParaRPr>
          </a:p>
        </p:txBody>
      </p:sp>
      <p:sp>
        <p:nvSpPr>
          <p:cNvPr id="3" name="Content Placeholder 2"/>
          <p:cNvSpPr>
            <a:spLocks noGrp="1"/>
          </p:cNvSpPr>
          <p:nvPr>
            <p:ph idx="1"/>
          </p:nvPr>
        </p:nvSpPr>
        <p:spPr>
          <a:xfrm>
            <a:off x="4114800" y="2057400"/>
            <a:ext cx="4607169" cy="1371600"/>
          </a:xfrm>
        </p:spPr>
        <p:txBody>
          <a:bodyPr/>
          <a:lstStyle/>
          <a:p>
            <a:pPr marL="0" indent="0">
              <a:lnSpc>
                <a:spcPct val="90000"/>
              </a:lnSpc>
              <a:buNone/>
            </a:pPr>
            <a:r>
              <a:rPr lang="en-US" sz="3600" b="1" dirty="0">
                <a:solidFill>
                  <a:srgbClr val="669900"/>
                </a:solidFill>
                <a:latin typeface="Calibri" panose="020F0502020204030204" pitchFamily="34" charset="0"/>
              </a:rPr>
              <a:t>Each woman who enrolls will be in HOPE for about 1 year.  </a:t>
            </a:r>
          </a:p>
          <a:p>
            <a:pPr marL="0" indent="0">
              <a:lnSpc>
                <a:spcPct val="90000"/>
              </a:lnSpc>
              <a:buNone/>
            </a:pPr>
            <a:r>
              <a:rPr lang="en-US" sz="3600" b="1" dirty="0">
                <a:solidFill>
                  <a:srgbClr val="669900"/>
                </a:solidFill>
                <a:latin typeface="Calibri" panose="020F0502020204030204" pitchFamily="34" charset="0"/>
              </a:rPr>
              <a:t>Study visits will be monthly for the first three months, and then once every three months after that.</a:t>
            </a:r>
            <a:endParaRPr lang="en-US" sz="3600" b="1" dirty="0">
              <a:solidFill>
                <a:srgbClr val="740074"/>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629" y="6321988"/>
            <a:ext cx="1076587" cy="371423"/>
          </a:xfrm>
          <a:prstGeom prst="rect">
            <a:avLst/>
          </a:prstGeom>
        </p:spPr>
      </p:pic>
      <p:grpSp>
        <p:nvGrpSpPr>
          <p:cNvPr id="10" name="Group 9"/>
          <p:cNvGrpSpPr/>
          <p:nvPr/>
        </p:nvGrpSpPr>
        <p:grpSpPr>
          <a:xfrm>
            <a:off x="152400" y="1719251"/>
            <a:ext cx="3962400" cy="4974161"/>
            <a:chOff x="152400" y="1719251"/>
            <a:chExt cx="4384430" cy="4974161"/>
          </a:xfrm>
        </p:grpSpPr>
        <p:grpSp>
          <p:nvGrpSpPr>
            <p:cNvPr id="7" name="Group 6"/>
            <p:cNvGrpSpPr/>
            <p:nvPr/>
          </p:nvGrpSpPr>
          <p:grpSpPr>
            <a:xfrm>
              <a:off x="152400" y="1719251"/>
              <a:ext cx="4384430" cy="4974161"/>
              <a:chOff x="152401" y="1710313"/>
              <a:chExt cx="4384430" cy="4974161"/>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1064" t="11675" r="11046" b="47993"/>
              <a:stretch/>
            </p:blipFill>
            <p:spPr>
              <a:xfrm>
                <a:off x="152401" y="1710313"/>
                <a:ext cx="4384430" cy="4694227"/>
              </a:xfrm>
              <a:prstGeom prst="rect">
                <a:avLst/>
              </a:prstGeom>
            </p:spPr>
          </p:pic>
          <p:sp>
            <p:nvSpPr>
              <p:cNvPr id="5" name="Rectangle 4"/>
              <p:cNvSpPr/>
              <p:nvPr/>
            </p:nvSpPr>
            <p:spPr>
              <a:xfrm>
                <a:off x="3505200" y="6400800"/>
                <a:ext cx="685800" cy="283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2362199" y="3818938"/>
              <a:ext cx="923517"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6666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98" y="228600"/>
            <a:ext cx="8669118" cy="1143000"/>
          </a:xfrm>
        </p:spPr>
        <p:txBody>
          <a:bodyPr/>
          <a:lstStyle/>
          <a:p>
            <a:pPr algn="l"/>
            <a:r>
              <a:rPr lang="en-GB" sz="4000" b="1" dirty="0">
                <a:latin typeface="Calibri" panose="020F0502020204030204" pitchFamily="34" charset="0"/>
              </a:rPr>
              <a:t>What are the vaginal rings like in HOPE?</a:t>
            </a:r>
            <a:endParaRPr lang="en-US" sz="4000" dirty="0">
              <a:latin typeface="Calibri" panose="020F0502020204030204" pitchFamily="34" charset="0"/>
            </a:endParaRPr>
          </a:p>
        </p:txBody>
      </p:sp>
      <p:sp>
        <p:nvSpPr>
          <p:cNvPr id="3" name="Content Placeholder 2"/>
          <p:cNvSpPr>
            <a:spLocks noGrp="1"/>
          </p:cNvSpPr>
          <p:nvPr>
            <p:ph idx="1"/>
          </p:nvPr>
        </p:nvSpPr>
        <p:spPr>
          <a:xfrm>
            <a:off x="609600" y="2590800"/>
            <a:ext cx="4579702" cy="3430143"/>
          </a:xfrm>
        </p:spPr>
        <p:txBody>
          <a:bodyPr/>
          <a:lstStyle/>
          <a:p>
            <a:pPr marL="0" indent="0">
              <a:lnSpc>
                <a:spcPct val="90000"/>
              </a:lnSpc>
              <a:buNone/>
            </a:pPr>
            <a:r>
              <a:rPr lang="en-US" sz="3600" b="1" dirty="0">
                <a:solidFill>
                  <a:srgbClr val="669900"/>
                </a:solidFill>
                <a:latin typeface="Calibri" panose="020F0502020204030204" pitchFamily="34" charset="0"/>
              </a:rPr>
              <a:t>All women will be offered a vaginal ring containing </a:t>
            </a:r>
            <a:r>
              <a:rPr lang="en-US" sz="3600" b="1" dirty="0" err="1">
                <a:solidFill>
                  <a:srgbClr val="669900"/>
                </a:solidFill>
                <a:latin typeface="Calibri" panose="020F0502020204030204" pitchFamily="34" charset="0"/>
              </a:rPr>
              <a:t>dapivirine</a:t>
            </a:r>
            <a:r>
              <a:rPr lang="en-US" sz="3600" b="1" dirty="0">
                <a:solidFill>
                  <a:srgbClr val="669900"/>
                </a:solidFill>
                <a:latin typeface="Calibri" panose="020F0502020204030204" pitchFamily="34" charset="0"/>
              </a:rPr>
              <a:t> for monthly use.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6439278"/>
            <a:ext cx="736616" cy="25413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4133" y="1801377"/>
            <a:ext cx="3252191" cy="4526883"/>
          </a:xfrm>
          <a:prstGeom prst="rect">
            <a:avLst/>
          </a:prstGeom>
        </p:spPr>
      </p:pic>
    </p:spTree>
    <p:custDataLst>
      <p:tags r:id="rId1"/>
    </p:custDataLst>
    <p:extLst>
      <p:ext uri="{BB962C8B-B14F-4D97-AF65-F5344CB8AC3E}">
        <p14:creationId xmlns:p14="http://schemas.microsoft.com/office/powerpoint/2010/main" val="60104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90016" cy="1143000"/>
          </a:xfrm>
        </p:spPr>
        <p:txBody>
          <a:bodyPr/>
          <a:lstStyle/>
          <a:p>
            <a:r>
              <a:rPr lang="en-GB" b="1" dirty="0">
                <a:latin typeface="Calibri" panose="020F0502020204030204" pitchFamily="34" charset="0"/>
              </a:rPr>
              <a:t>What will women who </a:t>
            </a:r>
            <a:r>
              <a:rPr lang="en-GB" b="1" dirty="0" err="1">
                <a:latin typeface="Calibri" panose="020F0502020204030204" pitchFamily="34" charset="0"/>
              </a:rPr>
              <a:t>enroll</a:t>
            </a:r>
            <a:r>
              <a:rPr lang="en-GB" b="1" dirty="0">
                <a:latin typeface="Calibri" panose="020F0502020204030204" pitchFamily="34" charset="0"/>
              </a:rPr>
              <a:t> in HOPE be asked to do?</a:t>
            </a:r>
            <a:endParaRPr lang="en-US" dirty="0">
              <a:latin typeface="Calibri" panose="020F0502020204030204" pitchFamily="34" charset="0"/>
            </a:endParaRPr>
          </a:p>
        </p:txBody>
      </p:sp>
      <p:sp>
        <p:nvSpPr>
          <p:cNvPr id="3" name="Content Placeholder 2"/>
          <p:cNvSpPr>
            <a:spLocks noGrp="1"/>
          </p:cNvSpPr>
          <p:nvPr>
            <p:ph idx="1"/>
          </p:nvPr>
        </p:nvSpPr>
        <p:spPr>
          <a:xfrm>
            <a:off x="5281247" y="2438400"/>
            <a:ext cx="3655407" cy="3357043"/>
          </a:xfrm>
        </p:spPr>
        <p:txBody>
          <a:bodyPr/>
          <a:lstStyle/>
          <a:p>
            <a:pPr marL="0" lvl="0" indent="0">
              <a:buNone/>
            </a:pPr>
            <a:r>
              <a:rPr lang="en-US" b="1" dirty="0">
                <a:solidFill>
                  <a:srgbClr val="669900"/>
                </a:solidFill>
                <a:latin typeface="Calibri" panose="020F0502020204030204" pitchFamily="34" charset="0"/>
              </a:rPr>
              <a:t>All eligible participants will be invited to join HOPE and attend regularly scheduled study visits.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47" y="2290242"/>
            <a:ext cx="4604004" cy="3069336"/>
          </a:xfrm>
          <a:prstGeom prst="rect">
            <a:avLst/>
          </a:prstGeom>
        </p:spPr>
      </p:pic>
    </p:spTree>
    <p:custDataLst>
      <p:tags r:id="rId1"/>
    </p:custDataLst>
    <p:extLst>
      <p:ext uri="{BB962C8B-B14F-4D97-AF65-F5344CB8AC3E}">
        <p14:creationId xmlns:p14="http://schemas.microsoft.com/office/powerpoint/2010/main" val="1631388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56184"/>
            <a:ext cx="6781800" cy="1491916"/>
          </a:xfrm>
        </p:spPr>
        <p:txBody>
          <a:bodyPr/>
          <a:lstStyle/>
          <a:p>
            <a:pPr marL="0" indent="0">
              <a:lnSpc>
                <a:spcPct val="90000"/>
              </a:lnSpc>
              <a:spcBef>
                <a:spcPts val="0"/>
              </a:spcBef>
              <a:buNone/>
            </a:pPr>
            <a:r>
              <a:rPr lang="en-US" sz="3600" b="1" dirty="0">
                <a:solidFill>
                  <a:srgbClr val="669900"/>
                </a:solidFill>
                <a:latin typeface="Calibri" panose="020F0502020204030204" pitchFamily="34" charset="0"/>
              </a:rPr>
              <a:t>All participants will be offered the dapivirine vaginal ring to use monthly. </a:t>
            </a:r>
          </a:p>
          <a:p>
            <a:pPr marL="0" indent="0">
              <a:lnSpc>
                <a:spcPct val="0"/>
              </a:lnSpc>
              <a:spcBef>
                <a:spcPts val="0"/>
              </a:spcBef>
              <a:buNone/>
            </a:pPr>
            <a:endParaRPr lang="en-US" sz="3600" b="1" dirty="0">
              <a:solidFill>
                <a:srgbClr val="669900"/>
              </a:solidFill>
              <a:latin typeface="Calibri" panose="020F0502020204030204" pitchFamily="34" charset="0"/>
            </a:endParaRPr>
          </a:p>
          <a:p>
            <a:pPr marL="0" indent="0">
              <a:lnSpc>
                <a:spcPct val="90000"/>
              </a:lnSpc>
              <a:spcBef>
                <a:spcPts val="0"/>
              </a:spcBef>
              <a:buNone/>
            </a:pPr>
            <a:r>
              <a:rPr lang="en-US" sz="3600" b="1" dirty="0">
                <a:solidFill>
                  <a:srgbClr val="669900"/>
                </a:solidFill>
                <a:latin typeface="Calibri" panose="020F0502020204030204" pitchFamily="34" charset="0"/>
              </a:rPr>
              <a:t>Women can join the study regardless of whether they choose the ring as an HIV prevention method or not.</a:t>
            </a:r>
            <a:endParaRPr lang="en-US" sz="3600" b="1" dirty="0">
              <a:solidFill>
                <a:srgbClr val="740074"/>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2" name="Rectangle 1"/>
          <p:cNvSpPr/>
          <p:nvPr/>
        </p:nvSpPr>
        <p:spPr>
          <a:xfrm>
            <a:off x="218209" y="82022"/>
            <a:ext cx="8647324" cy="1446550"/>
          </a:xfrm>
          <a:prstGeom prst="rect">
            <a:avLst/>
          </a:prstGeom>
        </p:spPr>
        <p:txBody>
          <a:bodyPr wrap="square">
            <a:spAutoFit/>
          </a:bodyPr>
          <a:lstStyle/>
          <a:p>
            <a:pPr algn="ctr"/>
            <a:r>
              <a:rPr lang="en-GB" sz="4400" b="1" dirty="0">
                <a:solidFill>
                  <a:srgbClr val="740074"/>
                </a:solidFill>
                <a:latin typeface="Calibri" panose="020F0502020204030204" pitchFamily="34" charset="0"/>
                <a:ea typeface="+mj-ea"/>
                <a:cs typeface="+mj-cs"/>
              </a:rPr>
              <a:t>What will women who </a:t>
            </a:r>
            <a:r>
              <a:rPr lang="en-GB" sz="4400" b="1" dirty="0" err="1">
                <a:solidFill>
                  <a:srgbClr val="740074"/>
                </a:solidFill>
                <a:latin typeface="Calibri" panose="020F0502020204030204" pitchFamily="34" charset="0"/>
                <a:ea typeface="+mj-ea"/>
                <a:cs typeface="+mj-cs"/>
              </a:rPr>
              <a:t>enroll</a:t>
            </a:r>
            <a:r>
              <a:rPr lang="en-GB" sz="4400" b="1" dirty="0">
                <a:solidFill>
                  <a:srgbClr val="740074"/>
                </a:solidFill>
                <a:latin typeface="Calibri" panose="020F0502020204030204" pitchFamily="34" charset="0"/>
                <a:ea typeface="+mj-ea"/>
                <a:cs typeface="+mj-cs"/>
              </a:rPr>
              <a:t> in HOPE be asked to do?</a:t>
            </a:r>
            <a:endParaRPr lang="en-US" dirty="0">
              <a:latin typeface="Calibri" panose="020F0502020204030204" pitchFamily="34" charset="0"/>
            </a:endParaRPr>
          </a:p>
        </p:txBody>
      </p:sp>
    </p:spTree>
    <p:custDataLst>
      <p:tags r:id="rId1"/>
    </p:custDataLst>
    <p:extLst>
      <p:ext uri="{BB962C8B-B14F-4D97-AF65-F5344CB8AC3E}">
        <p14:creationId xmlns:p14="http://schemas.microsoft.com/office/powerpoint/2010/main" val="112414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495824"/>
            <a:ext cx="8077200" cy="1295400"/>
          </a:xfrm>
        </p:spPr>
        <p:txBody>
          <a:bodyPr/>
          <a:lstStyle/>
          <a:p>
            <a:pPr marL="0" indent="0">
              <a:lnSpc>
                <a:spcPct val="90000"/>
              </a:lnSpc>
              <a:buNone/>
            </a:pPr>
            <a:r>
              <a:rPr lang="en-US" sz="3600" b="1" dirty="0">
                <a:solidFill>
                  <a:srgbClr val="669900"/>
                </a:solidFill>
                <a:latin typeface="Calibri" panose="020F0502020204030204" pitchFamily="34" charset="0"/>
              </a:rPr>
              <a:t>Women who choose the ring as an HIV prevention method will receive counseling and instructions about ring use and will be asked to answer questions about ring use.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2" name="Rectangle 1"/>
          <p:cNvSpPr/>
          <p:nvPr/>
        </p:nvSpPr>
        <p:spPr>
          <a:xfrm>
            <a:off x="76200" y="-31730"/>
            <a:ext cx="8763000" cy="1446550"/>
          </a:xfrm>
          <a:prstGeom prst="rect">
            <a:avLst/>
          </a:prstGeom>
        </p:spPr>
        <p:txBody>
          <a:bodyPr wrap="square">
            <a:spAutoFit/>
          </a:bodyPr>
          <a:lstStyle/>
          <a:p>
            <a:pPr algn="ctr"/>
            <a:r>
              <a:rPr lang="en-GB" sz="4400" b="1" dirty="0">
                <a:solidFill>
                  <a:srgbClr val="740074"/>
                </a:solidFill>
                <a:latin typeface="Calibri" panose="020F0502020204030204" pitchFamily="34" charset="0"/>
                <a:ea typeface="+mj-ea"/>
                <a:cs typeface="+mj-cs"/>
              </a:rPr>
              <a:t>What will women who </a:t>
            </a:r>
            <a:r>
              <a:rPr lang="en-GB" sz="4400" b="1" dirty="0" err="1">
                <a:solidFill>
                  <a:srgbClr val="740074"/>
                </a:solidFill>
                <a:latin typeface="Calibri" panose="020F0502020204030204" pitchFamily="34" charset="0"/>
                <a:ea typeface="+mj-ea"/>
                <a:cs typeface="+mj-cs"/>
              </a:rPr>
              <a:t>enroll</a:t>
            </a:r>
            <a:r>
              <a:rPr lang="en-GB" sz="4400" b="1" dirty="0">
                <a:solidFill>
                  <a:srgbClr val="740074"/>
                </a:solidFill>
                <a:latin typeface="Calibri" panose="020F0502020204030204" pitchFamily="34" charset="0"/>
                <a:ea typeface="+mj-ea"/>
                <a:cs typeface="+mj-cs"/>
              </a:rPr>
              <a:t> in HOPE be asked to do?</a:t>
            </a:r>
            <a:endParaRPr lang="en-US" dirty="0">
              <a:latin typeface="Calibri" panose="020F0502020204030204" pitchFamily="34" charset="0"/>
            </a:endParaRPr>
          </a:p>
        </p:txBody>
      </p:sp>
    </p:spTree>
    <p:custDataLst>
      <p:tags r:id="rId1"/>
    </p:custDataLst>
    <p:extLst>
      <p:ext uri="{BB962C8B-B14F-4D97-AF65-F5344CB8AC3E}">
        <p14:creationId xmlns:p14="http://schemas.microsoft.com/office/powerpoint/2010/main" val="209232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828800"/>
            <a:ext cx="4914900" cy="1295400"/>
          </a:xfrm>
        </p:spPr>
        <p:txBody>
          <a:bodyPr/>
          <a:lstStyle/>
          <a:p>
            <a:pPr marL="0" indent="0">
              <a:lnSpc>
                <a:spcPct val="90000"/>
              </a:lnSpc>
              <a:buNone/>
            </a:pPr>
            <a:r>
              <a:rPr lang="en-US" sz="3600" b="1" dirty="0">
                <a:solidFill>
                  <a:srgbClr val="669900"/>
                </a:solidFill>
                <a:latin typeface="Calibri" panose="020F0502020204030204" pitchFamily="34" charset="0"/>
              </a:rPr>
              <a:t>Participants can change their mind about using a ring even after joining the study. </a:t>
            </a:r>
          </a:p>
          <a:p>
            <a:pPr marL="0" indent="0">
              <a:lnSpc>
                <a:spcPct val="90000"/>
              </a:lnSpc>
              <a:buNone/>
            </a:pPr>
            <a:r>
              <a:rPr lang="en-US" sz="3600" b="1" dirty="0">
                <a:solidFill>
                  <a:srgbClr val="660033"/>
                </a:solidFill>
                <a:latin typeface="Calibri" panose="020F0502020204030204" pitchFamily="34" charset="0"/>
              </a:rPr>
              <a:t>Remember, though, that the ring can only protect against HIV when it is used.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2" name="Rectangle 1"/>
          <p:cNvSpPr/>
          <p:nvPr/>
        </p:nvSpPr>
        <p:spPr>
          <a:xfrm>
            <a:off x="0" y="20782"/>
            <a:ext cx="8890016" cy="1446550"/>
          </a:xfrm>
          <a:prstGeom prst="rect">
            <a:avLst/>
          </a:prstGeom>
        </p:spPr>
        <p:txBody>
          <a:bodyPr wrap="square">
            <a:spAutoFit/>
          </a:bodyPr>
          <a:lstStyle/>
          <a:p>
            <a:pPr algn="ctr"/>
            <a:r>
              <a:rPr lang="en-GB" sz="4400" b="1" dirty="0">
                <a:solidFill>
                  <a:srgbClr val="740074"/>
                </a:solidFill>
                <a:latin typeface="Calibri" panose="020F0502020204030204" pitchFamily="34" charset="0"/>
                <a:ea typeface="+mj-ea"/>
                <a:cs typeface="+mj-cs"/>
              </a:rPr>
              <a:t>What will women who </a:t>
            </a:r>
            <a:r>
              <a:rPr lang="en-GB" sz="4400" b="1" dirty="0" err="1">
                <a:solidFill>
                  <a:srgbClr val="740074"/>
                </a:solidFill>
                <a:latin typeface="Calibri" panose="020F0502020204030204" pitchFamily="34" charset="0"/>
                <a:ea typeface="+mj-ea"/>
                <a:cs typeface="+mj-cs"/>
              </a:rPr>
              <a:t>enroll</a:t>
            </a:r>
            <a:r>
              <a:rPr lang="en-GB" sz="4400" b="1" dirty="0">
                <a:solidFill>
                  <a:srgbClr val="740074"/>
                </a:solidFill>
                <a:latin typeface="Calibri" panose="020F0502020204030204" pitchFamily="34" charset="0"/>
                <a:ea typeface="+mj-ea"/>
                <a:cs typeface="+mj-cs"/>
              </a:rPr>
              <a:t> in HOPE be asked to do?</a:t>
            </a:r>
            <a:endParaRPr lang="en-US" dirty="0">
              <a:latin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514600"/>
            <a:ext cx="3733800" cy="2489200"/>
          </a:xfrm>
          <a:prstGeom prst="rect">
            <a:avLst/>
          </a:prstGeom>
        </p:spPr>
      </p:pic>
    </p:spTree>
    <p:custDataLst>
      <p:tags r:id="rId1"/>
    </p:custDataLst>
    <p:extLst>
      <p:ext uri="{BB962C8B-B14F-4D97-AF65-F5344CB8AC3E}">
        <p14:creationId xmlns:p14="http://schemas.microsoft.com/office/powerpoint/2010/main" val="155276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77736"/>
            <a:ext cx="8229600" cy="3661064"/>
          </a:xfrm>
        </p:spPr>
        <p:txBody>
          <a:bodyPr/>
          <a:lstStyle/>
          <a:p>
            <a:pPr>
              <a:lnSpc>
                <a:spcPct val="90000"/>
              </a:lnSpc>
            </a:pPr>
            <a:r>
              <a:rPr lang="en-US" sz="2800" b="1" dirty="0">
                <a:solidFill>
                  <a:srgbClr val="669900"/>
                </a:solidFill>
                <a:latin typeface="Calibri" panose="020F0502020204030204" pitchFamily="34" charset="0"/>
              </a:rPr>
              <a:t>Answer questions about their health and sexual behaviors</a:t>
            </a:r>
          </a:p>
          <a:p>
            <a:pPr>
              <a:lnSpc>
                <a:spcPct val="90000"/>
              </a:lnSpc>
            </a:pPr>
            <a:r>
              <a:rPr lang="en-US" sz="2800" b="1" dirty="0">
                <a:solidFill>
                  <a:srgbClr val="669900"/>
                </a:solidFill>
                <a:latin typeface="Calibri" panose="020F0502020204030204" pitchFamily="34" charset="0"/>
              </a:rPr>
              <a:t>Receive risk reduction counseling and condoms </a:t>
            </a:r>
          </a:p>
          <a:p>
            <a:pPr>
              <a:lnSpc>
                <a:spcPct val="90000"/>
              </a:lnSpc>
            </a:pPr>
            <a:r>
              <a:rPr lang="en-US" sz="2800" b="1" dirty="0">
                <a:solidFill>
                  <a:srgbClr val="669900"/>
                </a:solidFill>
                <a:latin typeface="Calibri" panose="020F0502020204030204" pitchFamily="34" charset="0"/>
              </a:rPr>
              <a:t>Use a family planning method to prevent pregnancy</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4" name="TextBox 3"/>
          <p:cNvSpPr txBox="1"/>
          <p:nvPr/>
        </p:nvSpPr>
        <p:spPr>
          <a:xfrm>
            <a:off x="304800" y="381000"/>
            <a:ext cx="8661416" cy="1061829"/>
          </a:xfrm>
          <a:prstGeom prst="rect">
            <a:avLst/>
          </a:prstGeom>
          <a:noFill/>
        </p:spPr>
        <p:txBody>
          <a:bodyPr wrap="square" rtlCol="0">
            <a:spAutoFit/>
          </a:bodyPr>
          <a:lstStyle/>
          <a:p>
            <a:pPr lvl="0" eaLnBrk="1" hangingPunct="1">
              <a:lnSpc>
                <a:spcPct val="90000"/>
              </a:lnSpc>
              <a:spcBef>
                <a:spcPct val="20000"/>
              </a:spcBef>
            </a:pPr>
            <a:r>
              <a:rPr lang="en-US" sz="3500" b="1" dirty="0">
                <a:solidFill>
                  <a:srgbClr val="660033"/>
                </a:solidFill>
                <a:latin typeface="Calibri" panose="020F0502020204030204" pitchFamily="34" charset="0"/>
              </a:rPr>
              <a:t>All participants, regardless of ring use, will be asked to:</a:t>
            </a:r>
          </a:p>
        </p:txBody>
      </p:sp>
    </p:spTree>
    <p:custDataLst>
      <p:tags r:id="rId1"/>
    </p:custDataLst>
    <p:extLst>
      <p:ext uri="{BB962C8B-B14F-4D97-AF65-F5344CB8AC3E}">
        <p14:creationId xmlns:p14="http://schemas.microsoft.com/office/powerpoint/2010/main" val="88873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382000" cy="6015228"/>
          </a:xfrm>
        </p:spPr>
        <p:txBody>
          <a:bodyPr/>
          <a:lstStyle/>
          <a:p>
            <a:pPr marL="0" indent="0">
              <a:lnSpc>
                <a:spcPct val="90000"/>
              </a:lnSpc>
              <a:buNone/>
            </a:pPr>
            <a:endParaRPr lang="en-US" sz="2800" dirty="0">
              <a:solidFill>
                <a:srgbClr val="669900"/>
              </a:solidFill>
              <a:latin typeface="Calibri" panose="020F0502020204030204" pitchFamily="34" charset="0"/>
            </a:endParaRPr>
          </a:p>
          <a:p>
            <a:pPr marL="0" indent="0">
              <a:lnSpc>
                <a:spcPct val="90000"/>
              </a:lnSpc>
              <a:buNone/>
            </a:pPr>
            <a:endParaRPr lang="en-US" sz="2800" dirty="0">
              <a:solidFill>
                <a:srgbClr val="669900"/>
              </a:solidFill>
              <a:latin typeface="Calibri" panose="020F0502020204030204" pitchFamily="34" charset="0"/>
            </a:endParaRPr>
          </a:p>
          <a:p>
            <a:pPr marL="0" indent="0">
              <a:lnSpc>
                <a:spcPct val="90000"/>
              </a:lnSpc>
              <a:buNone/>
            </a:pPr>
            <a:endParaRPr lang="en-US" sz="2800" dirty="0">
              <a:solidFill>
                <a:srgbClr val="669900"/>
              </a:solidFill>
              <a:latin typeface="Calibri" panose="020F0502020204030204" pitchFamily="34" charset="0"/>
            </a:endParaRPr>
          </a:p>
          <a:p>
            <a:pPr marL="0" indent="0">
              <a:lnSpc>
                <a:spcPct val="90000"/>
              </a:lnSpc>
              <a:buNone/>
            </a:pPr>
            <a:endParaRPr lang="en-US" sz="2800" dirty="0">
              <a:solidFill>
                <a:srgbClr val="669900"/>
              </a:solidFill>
              <a:latin typeface="Calibri" panose="020F0502020204030204" pitchFamily="34" charset="0"/>
            </a:endParaRPr>
          </a:p>
          <a:p>
            <a:pPr>
              <a:lnSpc>
                <a:spcPct val="90000"/>
              </a:lnSpc>
            </a:pPr>
            <a:r>
              <a:rPr lang="en-US" sz="2800" b="1" dirty="0">
                <a:solidFill>
                  <a:srgbClr val="669900"/>
                </a:solidFill>
                <a:latin typeface="Calibri" panose="020F0502020204030204" pitchFamily="34" charset="0"/>
              </a:rPr>
              <a:t>At some visits, have health examinations </a:t>
            </a:r>
          </a:p>
          <a:p>
            <a:pPr>
              <a:lnSpc>
                <a:spcPct val="90000"/>
              </a:lnSpc>
            </a:pPr>
            <a:r>
              <a:rPr lang="en-US" sz="2800" b="1" dirty="0">
                <a:solidFill>
                  <a:srgbClr val="669900"/>
                </a:solidFill>
                <a:latin typeface="Calibri" panose="020F0502020204030204" pitchFamily="34" charset="0"/>
              </a:rPr>
              <a:t>Have laboratory tests, including tests for STIs, pregnancy, and HIV</a:t>
            </a:r>
          </a:p>
          <a:p>
            <a:pPr>
              <a:lnSpc>
                <a:spcPct val="90000"/>
              </a:lnSpc>
            </a:pPr>
            <a:r>
              <a:rPr lang="en-US" sz="2800" b="1" dirty="0">
                <a:solidFill>
                  <a:srgbClr val="669900"/>
                </a:solidFill>
                <a:latin typeface="Calibri" panose="020F0502020204030204" pitchFamily="34" charset="0"/>
              </a:rPr>
              <a:t>Provide blood, hair, and vaginal swab samples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2" name="TextBox 1"/>
          <p:cNvSpPr txBox="1"/>
          <p:nvPr/>
        </p:nvSpPr>
        <p:spPr>
          <a:xfrm>
            <a:off x="76200" y="304800"/>
            <a:ext cx="8077200" cy="1089529"/>
          </a:xfrm>
          <a:prstGeom prst="rect">
            <a:avLst/>
          </a:prstGeom>
          <a:noFill/>
        </p:spPr>
        <p:txBody>
          <a:bodyPr wrap="square" rtlCol="0">
            <a:spAutoFit/>
          </a:bodyPr>
          <a:lstStyle/>
          <a:p>
            <a:pPr lvl="0" eaLnBrk="1" hangingPunct="1">
              <a:lnSpc>
                <a:spcPct val="90000"/>
              </a:lnSpc>
              <a:spcBef>
                <a:spcPct val="20000"/>
              </a:spcBef>
            </a:pPr>
            <a:r>
              <a:rPr lang="en-US" sz="3600" b="1" dirty="0">
                <a:solidFill>
                  <a:srgbClr val="660033"/>
                </a:solidFill>
                <a:latin typeface="Calibri" panose="020F0502020204030204" pitchFamily="34" charset="0"/>
              </a:rPr>
              <a:t>All participants, regardless of ring use, will be asked to:</a:t>
            </a:r>
          </a:p>
        </p:txBody>
      </p:sp>
    </p:spTree>
    <p:custDataLst>
      <p:tags r:id="rId1"/>
    </p:custDataLst>
    <p:extLst>
      <p:ext uri="{BB962C8B-B14F-4D97-AF65-F5344CB8AC3E}">
        <p14:creationId xmlns:p14="http://schemas.microsoft.com/office/powerpoint/2010/main" val="1831511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90016" cy="1143000"/>
          </a:xfrm>
        </p:spPr>
        <p:txBody>
          <a:bodyPr/>
          <a:lstStyle/>
          <a:p>
            <a:r>
              <a:rPr lang="en-GB" b="1" dirty="0">
                <a:latin typeface="Calibri" panose="020F0502020204030204" pitchFamily="34" charset="0"/>
              </a:rPr>
              <a:t>What about women who decline enrolment into HOPE?</a:t>
            </a:r>
            <a:endParaRPr lang="en-US" dirty="0">
              <a:latin typeface="Calibri" panose="020F0502020204030204" pitchFamily="34" charset="0"/>
            </a:endParaRPr>
          </a:p>
        </p:txBody>
      </p:sp>
      <p:sp>
        <p:nvSpPr>
          <p:cNvPr id="3" name="Content Placeholder 2"/>
          <p:cNvSpPr>
            <a:spLocks noGrp="1"/>
          </p:cNvSpPr>
          <p:nvPr>
            <p:ph idx="1"/>
          </p:nvPr>
        </p:nvSpPr>
        <p:spPr>
          <a:xfrm>
            <a:off x="3449782" y="2362200"/>
            <a:ext cx="5408007" cy="1295400"/>
          </a:xfrm>
        </p:spPr>
        <p:txBody>
          <a:bodyPr/>
          <a:lstStyle/>
          <a:p>
            <a:pPr marL="0" lvl="0" indent="0">
              <a:buNone/>
            </a:pPr>
            <a:r>
              <a:rPr lang="en-US" sz="2800" b="1" dirty="0">
                <a:solidFill>
                  <a:srgbClr val="669900"/>
                </a:solidFill>
                <a:latin typeface="Calibri" panose="020F0502020204030204" pitchFamily="34" charset="0"/>
              </a:rPr>
              <a:t>If a participant decides she does not want to enroll in HOPE, she will be asked if she is willing to have one visit to provide information about why she is declining enrollment.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3444" r="21142"/>
          <a:stretch/>
        </p:blipFill>
        <p:spPr>
          <a:xfrm>
            <a:off x="533400" y="2209800"/>
            <a:ext cx="2378453" cy="3649824"/>
          </a:xfrm>
          <a:prstGeom prst="rect">
            <a:avLst/>
          </a:prstGeom>
        </p:spPr>
      </p:pic>
    </p:spTree>
    <p:custDataLst>
      <p:tags r:id="rId1"/>
    </p:custDataLst>
    <p:extLst>
      <p:ext uri="{BB962C8B-B14F-4D97-AF65-F5344CB8AC3E}">
        <p14:creationId xmlns:p14="http://schemas.microsoft.com/office/powerpoint/2010/main" val="75804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90016" cy="1143000"/>
          </a:xfrm>
        </p:spPr>
        <p:txBody>
          <a:bodyPr/>
          <a:lstStyle/>
          <a:p>
            <a:r>
              <a:rPr lang="en-GB" b="1" dirty="0">
                <a:latin typeface="Calibri" panose="020F0502020204030204" pitchFamily="34" charset="0"/>
              </a:rPr>
              <a:t>What about women who decline enrolment into HOPE?</a:t>
            </a:r>
            <a:endParaRPr lang="en-US" dirty="0">
              <a:latin typeface="Calibri" panose="020F0502020204030204" pitchFamily="34" charset="0"/>
            </a:endParaRPr>
          </a:p>
        </p:txBody>
      </p:sp>
      <p:sp>
        <p:nvSpPr>
          <p:cNvPr id="3" name="Content Placeholder 2"/>
          <p:cNvSpPr>
            <a:spLocks noGrp="1"/>
          </p:cNvSpPr>
          <p:nvPr>
            <p:ph idx="1"/>
          </p:nvPr>
        </p:nvSpPr>
        <p:spPr>
          <a:xfrm>
            <a:off x="5006009" y="2514600"/>
            <a:ext cx="4036407" cy="933896"/>
          </a:xfrm>
        </p:spPr>
        <p:txBody>
          <a:bodyPr/>
          <a:lstStyle/>
          <a:p>
            <a:pPr marL="0" indent="0">
              <a:buNone/>
            </a:pPr>
            <a:r>
              <a:rPr lang="en-US" sz="2800" b="1" dirty="0">
                <a:solidFill>
                  <a:srgbClr val="669900"/>
                </a:solidFill>
                <a:latin typeface="Calibri" panose="020F0502020204030204" pitchFamily="34" charset="0"/>
              </a:rPr>
              <a:t>Participants who decline enrollment may change their mind and enroll in HOPE, provided that the study is still ongoing and they meet eligibility requirements.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514600"/>
            <a:ext cx="4069749" cy="2713166"/>
          </a:xfrm>
          <a:prstGeom prst="rect">
            <a:avLst/>
          </a:prstGeom>
        </p:spPr>
      </p:pic>
    </p:spTree>
    <p:custDataLst>
      <p:tags r:id="rId1"/>
    </p:custDataLst>
    <p:extLst>
      <p:ext uri="{BB962C8B-B14F-4D97-AF65-F5344CB8AC3E}">
        <p14:creationId xmlns:p14="http://schemas.microsoft.com/office/powerpoint/2010/main" val="294998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10" name="Rectangle 9"/>
          <p:cNvSpPr/>
          <p:nvPr/>
        </p:nvSpPr>
        <p:spPr>
          <a:xfrm>
            <a:off x="1752600" y="1450629"/>
            <a:ext cx="7391400" cy="1524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7200" y="228600"/>
            <a:ext cx="8229600" cy="1143000"/>
          </a:xfrm>
        </p:spPr>
        <p:txBody>
          <a:bodyPr/>
          <a:lstStyle/>
          <a:p>
            <a:r>
              <a:rPr lang="en-GB" b="1" dirty="0">
                <a:latin typeface="Calibri" panose="020F0502020204030204" pitchFamily="34" charset="0"/>
              </a:rPr>
              <a:t>What were the results of the ASPIRE study?</a:t>
            </a:r>
            <a:endParaRPr lang="en-US" b="1" dirty="0">
              <a:latin typeface="Calibri" panose="020F0502020204030204" pitchFamily="34" charset="0"/>
            </a:endParaRPr>
          </a:p>
        </p:txBody>
      </p:sp>
      <p:pic>
        <p:nvPicPr>
          <p:cNvPr id="7" name="Picture 6"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872631"/>
            <a:ext cx="3321629" cy="1680569"/>
          </a:xfrm>
          <a:prstGeom prst="rect">
            <a:avLst/>
          </a:prstGeom>
          <a:noFill/>
          <a:ln>
            <a:noFill/>
          </a:ln>
        </p:spPr>
      </p:pic>
      <p:pic>
        <p:nvPicPr>
          <p:cNvPr id="8" name="Picture 6" descr="C:\Jared\Dapivirine\MTN 020 communications\Logo\AspireLogoFinal.png"/>
          <p:cNvPicPr>
            <a:picLocks noChangeAspect="1" noChangeArrowheads="1"/>
          </p:cNvPicPr>
          <p:nvPr/>
        </p:nvPicPr>
        <p:blipFill>
          <a:blip r:embed="rId5">
            <a:extLst>
              <a:ext uri="{28A0092B-C50C-407E-A947-70E740481C1C}">
                <a14:useLocalDpi xmlns:a14="http://schemas.microsoft.com/office/drawing/2010/main" val="0"/>
              </a:ext>
            </a:extLst>
          </a:blip>
          <a:srcRect l="26994" t="31758" r="26379" b="34897"/>
          <a:stretch>
            <a:fillRect/>
          </a:stretch>
        </p:blipFill>
        <p:spPr bwMode="auto">
          <a:xfrm>
            <a:off x="457200" y="1676400"/>
            <a:ext cx="3276600" cy="181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3855029" y="1677814"/>
            <a:ext cx="5232416" cy="441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rgbClr val="740074"/>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a:lstStyle>
          <a:p>
            <a:pPr eaLnBrk="1" hangingPunct="1"/>
            <a:r>
              <a:rPr lang="en-US" sz="4000" b="1" dirty="0">
                <a:solidFill>
                  <a:srgbClr val="669900"/>
                </a:solidFill>
                <a:latin typeface="Calibri" panose="020F0502020204030204" pitchFamily="34" charset="0"/>
              </a:rPr>
              <a:t>Overall, the ASPIRE study (MTN-020) showed that the </a:t>
            </a:r>
            <a:r>
              <a:rPr lang="en-US" sz="4000" b="1" dirty="0" err="1">
                <a:solidFill>
                  <a:srgbClr val="669900"/>
                </a:solidFill>
                <a:latin typeface="Calibri" panose="020F0502020204030204" pitchFamily="34" charset="0"/>
              </a:rPr>
              <a:t>dapivirine</a:t>
            </a:r>
            <a:r>
              <a:rPr lang="en-US" sz="4000" b="1" dirty="0">
                <a:solidFill>
                  <a:srgbClr val="669900"/>
                </a:solidFill>
                <a:latin typeface="Calibri" panose="020F0502020204030204" pitchFamily="34" charset="0"/>
              </a:rPr>
              <a:t> vaginal ring prevented approximately one third of HIV infections. </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506104" y="3715904"/>
            <a:ext cx="1206500" cy="658091"/>
          </a:xfrm>
          <a:prstGeom prst="rect">
            <a:avLst/>
          </a:prstGeom>
        </p:spPr>
      </p:pic>
    </p:spTree>
    <p:extLst>
      <p:ext uri="{BB962C8B-B14F-4D97-AF65-F5344CB8AC3E}">
        <p14:creationId xmlns:p14="http://schemas.microsoft.com/office/powerpoint/2010/main" val="2358943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90016" cy="1143000"/>
          </a:xfrm>
        </p:spPr>
        <p:txBody>
          <a:bodyPr/>
          <a:lstStyle/>
          <a:p>
            <a:r>
              <a:rPr lang="en-GB" b="1" dirty="0">
                <a:latin typeface="Calibri" panose="020F0502020204030204" pitchFamily="34" charset="0"/>
              </a:rPr>
              <a:t>What are the risks?  </a:t>
            </a:r>
            <a:endParaRPr lang="en-US"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Content Placeholder 2"/>
          <p:cNvSpPr txBox="1">
            <a:spLocks/>
          </p:cNvSpPr>
          <p:nvPr/>
        </p:nvSpPr>
        <p:spPr bwMode="auto">
          <a:xfrm>
            <a:off x="176462" y="1611670"/>
            <a:ext cx="85865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a:solidFill>
                  <a:srgbClr val="740074"/>
                </a:solidFill>
                <a:latin typeface="Calibri" panose="020F0502020204030204" pitchFamily="34" charset="0"/>
              </a:rPr>
              <a:t>The risks of participating in HOPE are similar to ASPIRE:</a:t>
            </a:r>
          </a:p>
          <a:p>
            <a:pPr marL="0" indent="0">
              <a:buNone/>
            </a:pPr>
            <a:endParaRPr lang="en-US" sz="2800" b="1" dirty="0">
              <a:solidFill>
                <a:srgbClr val="740074"/>
              </a:solidFill>
              <a:latin typeface="Calibri" panose="020F0502020204030204" pitchFamily="34" charset="0"/>
            </a:endParaRPr>
          </a:p>
          <a:p>
            <a:pPr eaLnBrk="1" hangingPunct="1">
              <a:lnSpc>
                <a:spcPct val="90000"/>
              </a:lnSpc>
            </a:pPr>
            <a:r>
              <a:rPr lang="en-US" sz="2800" b="1" dirty="0">
                <a:solidFill>
                  <a:srgbClr val="669900"/>
                </a:solidFill>
                <a:latin typeface="Calibri" panose="020F0502020204030204" pitchFamily="34" charset="0"/>
              </a:rPr>
              <a:t>You may feel discomfort or pain from the exams or blood draws.</a:t>
            </a:r>
          </a:p>
          <a:p>
            <a:pPr eaLnBrk="1" hangingPunct="1">
              <a:lnSpc>
                <a:spcPct val="90000"/>
              </a:lnSpc>
            </a:pPr>
            <a:r>
              <a:rPr lang="en-US" sz="2800" b="1" dirty="0">
                <a:solidFill>
                  <a:srgbClr val="669900"/>
                </a:solidFill>
                <a:latin typeface="Calibri" panose="020F0502020204030204" pitchFamily="34" charset="0"/>
              </a:rPr>
              <a:t>The vaginal ring may feel uncomfortable to some women, and some may have itching, discharge, or other symptoms.  </a:t>
            </a:r>
          </a:p>
        </p:txBody>
      </p:sp>
    </p:spTree>
    <p:custDataLst>
      <p:tags r:id="rId1"/>
    </p:custDataLst>
    <p:extLst>
      <p:ext uri="{BB962C8B-B14F-4D97-AF65-F5344CB8AC3E}">
        <p14:creationId xmlns:p14="http://schemas.microsoft.com/office/powerpoint/2010/main" val="224787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Content Placeholder 2"/>
          <p:cNvSpPr txBox="1">
            <a:spLocks/>
          </p:cNvSpPr>
          <p:nvPr/>
        </p:nvSpPr>
        <p:spPr bwMode="auto">
          <a:xfrm>
            <a:off x="591201" y="1706120"/>
            <a:ext cx="837501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b="1" dirty="0">
              <a:solidFill>
                <a:srgbClr val="740074"/>
              </a:solidFill>
              <a:latin typeface="Calibri" panose="020F0502020204030204" pitchFamily="34" charset="0"/>
            </a:endParaRPr>
          </a:p>
          <a:p>
            <a:pPr eaLnBrk="1" hangingPunct="1">
              <a:lnSpc>
                <a:spcPct val="90000"/>
              </a:lnSpc>
            </a:pPr>
            <a:r>
              <a:rPr lang="en-US" sz="2800" b="1" dirty="0">
                <a:solidFill>
                  <a:srgbClr val="669900"/>
                </a:solidFill>
                <a:latin typeface="Calibri" panose="020F0502020204030204" pitchFamily="34" charset="0"/>
              </a:rPr>
              <a:t>You may be embarrassed by questions and procedures in the study.  </a:t>
            </a:r>
          </a:p>
          <a:p>
            <a:pPr eaLnBrk="1" hangingPunct="1">
              <a:lnSpc>
                <a:spcPct val="90000"/>
              </a:lnSpc>
            </a:pPr>
            <a:r>
              <a:rPr lang="en-US" sz="2800" b="1" dirty="0">
                <a:solidFill>
                  <a:srgbClr val="669900"/>
                </a:solidFill>
                <a:latin typeface="Calibri" panose="020F0502020204030204" pitchFamily="34" charset="0"/>
              </a:rPr>
              <a:t>It is possible that you or your partner may feel the ring during sexual activity.  </a:t>
            </a:r>
          </a:p>
        </p:txBody>
      </p:sp>
      <p:sp>
        <p:nvSpPr>
          <p:cNvPr id="8" name="Title 1"/>
          <p:cNvSpPr>
            <a:spLocks noGrp="1"/>
          </p:cNvSpPr>
          <p:nvPr>
            <p:ph type="title"/>
          </p:nvPr>
        </p:nvSpPr>
        <p:spPr>
          <a:xfrm>
            <a:off x="152400" y="228600"/>
            <a:ext cx="8890016" cy="1143000"/>
          </a:xfrm>
        </p:spPr>
        <p:txBody>
          <a:bodyPr/>
          <a:lstStyle/>
          <a:p>
            <a:r>
              <a:rPr lang="en-GB" b="1" dirty="0">
                <a:latin typeface="Calibri" panose="020F0502020204030204" pitchFamily="34" charset="0"/>
              </a:rPr>
              <a:t>What are the risks?  </a:t>
            </a:r>
            <a:endParaRPr lang="en-US" dirty="0">
              <a:latin typeface="Calibri" panose="020F0502020204030204" pitchFamily="34" charset="0"/>
            </a:endParaRPr>
          </a:p>
        </p:txBody>
      </p:sp>
    </p:spTree>
    <p:custDataLst>
      <p:tags r:id="rId1"/>
    </p:custDataLst>
    <p:extLst>
      <p:ext uri="{BB962C8B-B14F-4D97-AF65-F5344CB8AC3E}">
        <p14:creationId xmlns:p14="http://schemas.microsoft.com/office/powerpoint/2010/main" val="82691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Content Placeholder 2"/>
          <p:cNvSpPr txBox="1">
            <a:spLocks/>
          </p:cNvSpPr>
          <p:nvPr/>
        </p:nvSpPr>
        <p:spPr bwMode="auto">
          <a:xfrm>
            <a:off x="228600" y="1752600"/>
            <a:ext cx="5181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b="1" dirty="0">
              <a:solidFill>
                <a:srgbClr val="740074"/>
              </a:solidFill>
              <a:latin typeface="Calibri" panose="020F0502020204030204" pitchFamily="34" charset="0"/>
            </a:endParaRPr>
          </a:p>
          <a:p>
            <a:pPr eaLnBrk="1" hangingPunct="1">
              <a:lnSpc>
                <a:spcPct val="90000"/>
              </a:lnSpc>
            </a:pPr>
            <a:r>
              <a:rPr lang="en-US" sz="2800" b="1" dirty="0">
                <a:solidFill>
                  <a:srgbClr val="669900"/>
                </a:solidFill>
                <a:latin typeface="Calibri" panose="020F0502020204030204" pitchFamily="34" charset="0"/>
              </a:rPr>
              <a:t>In the unlikely event you become infected with HIV, you may develop drug resistance if you continue to use the ring. </a:t>
            </a:r>
          </a:p>
          <a:p>
            <a:pPr eaLnBrk="1" hangingPunct="1">
              <a:lnSpc>
                <a:spcPct val="90000"/>
              </a:lnSpc>
            </a:pPr>
            <a:r>
              <a:rPr lang="en-US" sz="2800" b="1" dirty="0">
                <a:solidFill>
                  <a:srgbClr val="669900"/>
                </a:solidFill>
                <a:latin typeface="Calibri" panose="020F0502020204030204" pitchFamily="34" charset="0"/>
              </a:rPr>
              <a:t>It is possible that others may treat you unfairly or discriminate against you for participating in the study.</a:t>
            </a:r>
          </a:p>
        </p:txBody>
      </p:sp>
      <p:sp>
        <p:nvSpPr>
          <p:cNvPr id="7" name="Title 1"/>
          <p:cNvSpPr>
            <a:spLocks noGrp="1"/>
          </p:cNvSpPr>
          <p:nvPr>
            <p:ph type="title"/>
          </p:nvPr>
        </p:nvSpPr>
        <p:spPr>
          <a:xfrm>
            <a:off x="152400" y="228600"/>
            <a:ext cx="8890016" cy="1143000"/>
          </a:xfrm>
        </p:spPr>
        <p:txBody>
          <a:bodyPr/>
          <a:lstStyle/>
          <a:p>
            <a:r>
              <a:rPr lang="en-GB" b="1" dirty="0">
                <a:latin typeface="Calibri" panose="020F0502020204030204" pitchFamily="34" charset="0"/>
              </a:rPr>
              <a:t>What are the risks?  </a:t>
            </a:r>
            <a:endParaRPr lang="en-US" dirty="0">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8251" y="2590800"/>
            <a:ext cx="3459856" cy="2307659"/>
          </a:xfrm>
          <a:prstGeom prst="rect">
            <a:avLst/>
          </a:prstGeom>
        </p:spPr>
      </p:pic>
    </p:spTree>
    <p:custDataLst>
      <p:tags r:id="rId1"/>
    </p:custDataLst>
    <p:extLst>
      <p:ext uri="{BB962C8B-B14F-4D97-AF65-F5344CB8AC3E}">
        <p14:creationId xmlns:p14="http://schemas.microsoft.com/office/powerpoint/2010/main" val="395701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90016" cy="1143000"/>
          </a:xfrm>
        </p:spPr>
        <p:txBody>
          <a:bodyPr/>
          <a:lstStyle/>
          <a:p>
            <a:r>
              <a:rPr lang="en-GB" b="1" dirty="0">
                <a:latin typeface="Calibri" panose="020F0502020204030204" pitchFamily="34" charset="0"/>
              </a:rPr>
              <a:t>What are the benefits?</a:t>
            </a:r>
            <a:endParaRPr lang="en-US" dirty="0">
              <a:latin typeface="Calibri" panose="020F0502020204030204" pitchFamily="34" charset="0"/>
            </a:endParaRPr>
          </a:p>
        </p:txBody>
      </p:sp>
      <p:sp>
        <p:nvSpPr>
          <p:cNvPr id="3" name="Content Placeholder 2"/>
          <p:cNvSpPr>
            <a:spLocks noGrp="1"/>
          </p:cNvSpPr>
          <p:nvPr>
            <p:ph idx="1"/>
          </p:nvPr>
        </p:nvSpPr>
        <p:spPr>
          <a:xfrm>
            <a:off x="4824046" y="2209800"/>
            <a:ext cx="4165616" cy="3733800"/>
          </a:xfrm>
        </p:spPr>
        <p:txBody>
          <a:bodyPr/>
          <a:lstStyle/>
          <a:p>
            <a:pPr marL="0" indent="0">
              <a:buNone/>
            </a:pPr>
            <a:r>
              <a:rPr lang="en-US" sz="2800" b="1" dirty="0">
                <a:solidFill>
                  <a:srgbClr val="669900"/>
                </a:solidFill>
                <a:latin typeface="Calibri" panose="020F0502020204030204" pitchFamily="34" charset="0"/>
              </a:rPr>
              <a:t>During study participation, women in HOPE will be offered access to a vaginal ring that has been found to be safe and effective for HIV prevention.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7" name="Picture 6" descr="ipm_0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843448"/>
            <a:ext cx="3581400" cy="4604657"/>
          </a:xfrm>
          <a:prstGeom prst="rect">
            <a:avLst/>
          </a:prstGeom>
        </p:spPr>
      </p:pic>
    </p:spTree>
    <p:custDataLst>
      <p:tags r:id="rId1"/>
    </p:custDataLst>
    <p:extLst>
      <p:ext uri="{BB962C8B-B14F-4D97-AF65-F5344CB8AC3E}">
        <p14:creationId xmlns:p14="http://schemas.microsoft.com/office/powerpoint/2010/main" val="277353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209800"/>
            <a:ext cx="4493607" cy="3357042"/>
          </a:xfrm>
        </p:spPr>
        <p:txBody>
          <a:bodyPr/>
          <a:lstStyle/>
          <a:p>
            <a:pPr marL="0" indent="0">
              <a:buNone/>
            </a:pPr>
            <a:r>
              <a:rPr lang="en-US" sz="2800" b="1" dirty="0">
                <a:solidFill>
                  <a:srgbClr val="669900"/>
                </a:solidFill>
                <a:latin typeface="Calibri" panose="020F0502020204030204" pitchFamily="34" charset="0"/>
              </a:rPr>
              <a:t>Women in the study will also receive medical exams, tests to check on their health, family planning, HIV/STI counselling and testing, and treatment or referrals, as needed.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Title 1"/>
          <p:cNvSpPr>
            <a:spLocks noGrp="1"/>
          </p:cNvSpPr>
          <p:nvPr>
            <p:ph type="title"/>
          </p:nvPr>
        </p:nvSpPr>
        <p:spPr>
          <a:xfrm>
            <a:off x="152400" y="228600"/>
            <a:ext cx="8890016" cy="1143000"/>
          </a:xfrm>
        </p:spPr>
        <p:txBody>
          <a:bodyPr/>
          <a:lstStyle/>
          <a:p>
            <a:r>
              <a:rPr lang="en-GB" b="1" dirty="0">
                <a:latin typeface="Calibri" panose="020F0502020204030204" pitchFamily="34" charset="0"/>
              </a:rPr>
              <a:t>What are the benefits?</a:t>
            </a:r>
            <a:endParaRPr lang="en-US" dirty="0">
              <a:latin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708" y="2457684"/>
            <a:ext cx="3918204" cy="2612136"/>
          </a:xfrm>
          <a:prstGeom prst="rect">
            <a:avLst/>
          </a:prstGeom>
        </p:spPr>
      </p:pic>
    </p:spTree>
    <p:custDataLst>
      <p:tags r:id="rId1"/>
    </p:custDataLst>
    <p:extLst>
      <p:ext uri="{BB962C8B-B14F-4D97-AF65-F5344CB8AC3E}">
        <p14:creationId xmlns:p14="http://schemas.microsoft.com/office/powerpoint/2010/main" val="2546403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90016" cy="1143000"/>
          </a:xfrm>
        </p:spPr>
        <p:txBody>
          <a:bodyPr/>
          <a:lstStyle/>
          <a:p>
            <a:r>
              <a:rPr lang="en-GB" b="1" dirty="0">
                <a:latin typeface="Calibri" panose="020F0502020204030204" pitchFamily="34" charset="0"/>
              </a:rPr>
              <a:t>What can partners and community members do?  </a:t>
            </a:r>
            <a:endParaRPr lang="en-US" dirty="0">
              <a:latin typeface="Calibri" panose="020F0502020204030204" pitchFamily="34" charset="0"/>
            </a:endParaRPr>
          </a:p>
        </p:txBody>
      </p:sp>
      <p:sp>
        <p:nvSpPr>
          <p:cNvPr id="3" name="Content Placeholder 2"/>
          <p:cNvSpPr>
            <a:spLocks noGrp="1"/>
          </p:cNvSpPr>
          <p:nvPr>
            <p:ph idx="1"/>
          </p:nvPr>
        </p:nvSpPr>
        <p:spPr>
          <a:xfrm>
            <a:off x="381000" y="1672158"/>
            <a:ext cx="8684607" cy="1756842"/>
          </a:xfrm>
        </p:spPr>
        <p:txBody>
          <a:bodyPr/>
          <a:lstStyle/>
          <a:p>
            <a:pPr marL="0" lvl="0" indent="0">
              <a:buNone/>
            </a:pPr>
            <a:r>
              <a:rPr lang="en-US" sz="2800" b="1" dirty="0">
                <a:solidFill>
                  <a:srgbClr val="669900"/>
                </a:solidFill>
                <a:latin typeface="Calibri" panose="020F0502020204030204" pitchFamily="34" charset="0"/>
              </a:rPr>
              <a:t>For women who are eligible, deciding whether to join HOPE and whether to use the ring is an individual choice.  Women are encouraged to discuss their decision with their partners and other people who are important to them.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3606546"/>
            <a:ext cx="3575304" cy="2383536"/>
          </a:xfrm>
          <a:prstGeom prst="rect">
            <a:avLst/>
          </a:prstGeom>
        </p:spPr>
      </p:pic>
    </p:spTree>
    <p:custDataLst>
      <p:tags r:id="rId1"/>
    </p:custDataLst>
    <p:extLst>
      <p:ext uri="{BB962C8B-B14F-4D97-AF65-F5344CB8AC3E}">
        <p14:creationId xmlns:p14="http://schemas.microsoft.com/office/powerpoint/2010/main" val="47329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911" t="17387" r="48647" b="8091"/>
          <a:stretch/>
        </p:blipFill>
        <p:spPr>
          <a:xfrm>
            <a:off x="1111945" y="2851801"/>
            <a:ext cx="2850455" cy="3951079"/>
          </a:xfrm>
          <a:prstGeom prst="rect">
            <a:avLst/>
          </a:prstGeom>
        </p:spPr>
      </p:pic>
      <p:sp>
        <p:nvSpPr>
          <p:cNvPr id="10" name="Oval Callout 9"/>
          <p:cNvSpPr/>
          <p:nvPr/>
        </p:nvSpPr>
        <p:spPr>
          <a:xfrm>
            <a:off x="3124200" y="152400"/>
            <a:ext cx="5842016" cy="3886200"/>
          </a:xfrm>
          <a:prstGeom prst="wedgeEllipseCallou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6" name="Rectangle 5"/>
          <p:cNvSpPr/>
          <p:nvPr/>
        </p:nvSpPr>
        <p:spPr>
          <a:xfrm>
            <a:off x="3505200" y="5105400"/>
            <a:ext cx="3600516" cy="79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505200" y="404018"/>
            <a:ext cx="5029199" cy="3558382"/>
          </a:xfrm>
        </p:spPr>
        <p:txBody>
          <a:bodyPr/>
          <a:lstStyle/>
          <a:p>
            <a:r>
              <a:rPr lang="en-US" altLang="en-US" sz="4000" b="1" dirty="0">
                <a:solidFill>
                  <a:srgbClr val="740074"/>
                </a:solidFill>
                <a:latin typeface="Calibri" panose="020F0502020204030204" pitchFamily="34" charset="0"/>
              </a:rPr>
              <a:t>If you have questions or need more information, please visit the study clinic.</a:t>
            </a:r>
            <a:endParaRPr lang="en-US" sz="4000" b="1" dirty="0">
              <a:solidFill>
                <a:srgbClr val="740074"/>
              </a:solidFill>
              <a:latin typeface="Calibri" panose="020F0502020204030204" pitchFamily="34" charset="0"/>
            </a:endParaRPr>
          </a:p>
        </p:txBody>
      </p:sp>
    </p:spTree>
    <p:extLst>
      <p:ext uri="{BB962C8B-B14F-4D97-AF65-F5344CB8AC3E}">
        <p14:creationId xmlns:p14="http://schemas.microsoft.com/office/powerpoint/2010/main" val="376621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What were the results of the ASPIRE study?</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lvl="0" indent="0" algn="ctr">
              <a:buClr>
                <a:srgbClr val="669900"/>
              </a:buClr>
              <a:buSzPct val="70000"/>
              <a:buNone/>
            </a:pPr>
            <a:endParaRPr lang="en-US" kern="0" dirty="0">
              <a:solidFill>
                <a:srgbClr val="740074"/>
              </a:solidFill>
              <a:latin typeface="Arial"/>
            </a:endParaRPr>
          </a:p>
          <a:p>
            <a:pPr marL="0" lvl="0" indent="0" algn="ctr">
              <a:buClr>
                <a:srgbClr val="669900"/>
              </a:buClr>
              <a:buSzPct val="70000"/>
              <a:buNone/>
            </a:pPr>
            <a:endParaRPr lang="en-US" kern="0" dirty="0">
              <a:solidFill>
                <a:srgbClr val="740074"/>
              </a:solidFill>
              <a:latin typeface="Arial"/>
            </a:endParaRPr>
          </a:p>
          <a:p>
            <a:pPr marL="0" lvl="0" indent="0" algn="ctr">
              <a:buClr>
                <a:srgbClr val="669900"/>
              </a:buClr>
              <a:buSzPct val="70000"/>
              <a:buNone/>
            </a:pPr>
            <a:r>
              <a:rPr lang="en-US" b="1" kern="0" dirty="0">
                <a:solidFill>
                  <a:srgbClr val="669900"/>
                </a:solidFill>
                <a:latin typeface="Calibri" panose="020F0502020204030204" pitchFamily="34" charset="0"/>
              </a:rPr>
              <a:t>Like other prevention methods, the ring only works if used correctly and consistently.  The ring was also safe, meaning that it did not cause significant health problems.</a:t>
            </a:r>
          </a:p>
          <a:p>
            <a:endParaRPr lang="en-US" dirty="0"/>
          </a:p>
        </p:txBody>
      </p:sp>
    </p:spTree>
    <p:extLst>
      <p:ext uri="{BB962C8B-B14F-4D97-AF65-F5344CB8AC3E}">
        <p14:creationId xmlns:p14="http://schemas.microsoft.com/office/powerpoint/2010/main" val="398882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a:spLocks noGrp="1"/>
          </p:cNvSpPr>
          <p:nvPr>
            <p:ph type="title"/>
          </p:nvPr>
        </p:nvSpPr>
        <p:spPr>
          <a:xfrm>
            <a:off x="4648200" y="758817"/>
            <a:ext cx="4318016" cy="5602220"/>
          </a:xfrm>
        </p:spPr>
        <p:txBody>
          <a:bodyPr/>
          <a:lstStyle/>
          <a:p>
            <a:br>
              <a:rPr lang="en-GB" sz="3200" b="1" dirty="0">
                <a:solidFill>
                  <a:srgbClr val="669900"/>
                </a:solidFill>
              </a:rPr>
            </a:br>
            <a:br>
              <a:rPr lang="en-GB" sz="3200" b="1" dirty="0">
                <a:solidFill>
                  <a:srgbClr val="669900"/>
                </a:solidFill>
              </a:rPr>
            </a:br>
            <a:r>
              <a:rPr lang="en-GB" sz="3200" b="1" dirty="0">
                <a:solidFill>
                  <a:srgbClr val="669900"/>
                </a:solidFill>
              </a:rPr>
              <a:t>This is a tremendous success that would not have been possible without the commitment of our study participants!</a:t>
            </a:r>
            <a:endParaRPr lang="en-US" sz="3200" b="1" dirty="0">
              <a:solidFill>
                <a:srgbClr val="669900"/>
              </a:solidFill>
            </a:endParaRPr>
          </a:p>
        </p:txBody>
      </p:sp>
      <p:sp>
        <p:nvSpPr>
          <p:cNvPr id="3" name="Rectangle 2"/>
          <p:cNvSpPr/>
          <p:nvPr/>
        </p:nvSpPr>
        <p:spPr>
          <a:xfrm>
            <a:off x="152400" y="35542"/>
            <a:ext cx="8491792" cy="1446550"/>
          </a:xfrm>
          <a:prstGeom prst="rect">
            <a:avLst/>
          </a:prstGeom>
        </p:spPr>
        <p:txBody>
          <a:bodyPr wrap="square">
            <a:spAutoFit/>
          </a:bodyPr>
          <a:lstStyle/>
          <a:p>
            <a:pPr algn="ctr"/>
            <a:r>
              <a:rPr lang="en-GB" sz="4400" b="1" dirty="0">
                <a:solidFill>
                  <a:srgbClr val="740074"/>
                </a:solidFill>
                <a:latin typeface="Calibri" panose="020F0502020204030204" pitchFamily="34" charset="0"/>
                <a:ea typeface="+mj-ea"/>
                <a:cs typeface="+mj-cs"/>
              </a:rPr>
              <a:t>What were the results of the ASPIRE study?</a:t>
            </a:r>
            <a:endParaRPr lang="en-US" dirty="0">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7855" y="1905000"/>
            <a:ext cx="2970691" cy="4456037"/>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lstStyle/>
          <a:p>
            <a:r>
              <a:rPr lang="en-GB" b="1" dirty="0">
                <a:latin typeface="Calibri" panose="020F0502020204030204" pitchFamily="34" charset="0"/>
              </a:rPr>
              <a:t>When will the </a:t>
            </a:r>
            <a:r>
              <a:rPr lang="en-GB" b="1" dirty="0" err="1">
                <a:latin typeface="Calibri" panose="020F0502020204030204" pitchFamily="34" charset="0"/>
              </a:rPr>
              <a:t>dapivirine</a:t>
            </a:r>
            <a:r>
              <a:rPr lang="en-GB" b="1" dirty="0">
                <a:latin typeface="Calibri" panose="020F0502020204030204" pitchFamily="34" charset="0"/>
              </a:rPr>
              <a:t> vaginal ring be available in our communities?</a:t>
            </a:r>
            <a:endParaRPr lang="en-US" dirty="0">
              <a:latin typeface="Calibri" panose="020F0502020204030204" pitchFamily="34" charset="0"/>
            </a:endParaRPr>
          </a:p>
        </p:txBody>
      </p:sp>
      <p:sp>
        <p:nvSpPr>
          <p:cNvPr id="3" name="Content Placeholder 2"/>
          <p:cNvSpPr>
            <a:spLocks noGrp="1"/>
          </p:cNvSpPr>
          <p:nvPr>
            <p:ph idx="1"/>
          </p:nvPr>
        </p:nvSpPr>
        <p:spPr>
          <a:xfrm>
            <a:off x="457200" y="2133600"/>
            <a:ext cx="3657600" cy="1295400"/>
          </a:xfrm>
        </p:spPr>
        <p:txBody>
          <a:bodyPr/>
          <a:lstStyle/>
          <a:p>
            <a:pPr marL="0" indent="0">
              <a:lnSpc>
                <a:spcPct val="90000"/>
              </a:lnSpc>
              <a:buNone/>
            </a:pPr>
            <a:r>
              <a:rPr lang="en-US" b="1" dirty="0">
                <a:solidFill>
                  <a:srgbClr val="669900"/>
                </a:solidFill>
                <a:latin typeface="Calibri" panose="020F0502020204030204" pitchFamily="34" charset="0"/>
              </a:rPr>
              <a:t>IPM, the group that developed the ring, is working with governments and other partners with the goal of making the ring available in our communities.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671" y="1676400"/>
            <a:ext cx="5001960" cy="5086739"/>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90016" cy="1143000"/>
          </a:xfrm>
        </p:spPr>
        <p:txBody>
          <a:bodyPr/>
          <a:lstStyle/>
          <a:p>
            <a:r>
              <a:rPr lang="en-GB" b="1" dirty="0">
                <a:latin typeface="Calibri" panose="020F0502020204030204" pitchFamily="34" charset="0"/>
              </a:rPr>
              <a:t>Why is the HOPE study being done?</a:t>
            </a:r>
            <a:endParaRPr lang="en-US" dirty="0">
              <a:latin typeface="Calibri" panose="020F0502020204030204" pitchFamily="34" charset="0"/>
            </a:endParaRPr>
          </a:p>
        </p:txBody>
      </p:sp>
      <p:sp>
        <p:nvSpPr>
          <p:cNvPr id="3" name="Content Placeholder 2"/>
          <p:cNvSpPr>
            <a:spLocks noGrp="1"/>
          </p:cNvSpPr>
          <p:nvPr>
            <p:ph idx="1"/>
          </p:nvPr>
        </p:nvSpPr>
        <p:spPr>
          <a:xfrm>
            <a:off x="761999" y="2133600"/>
            <a:ext cx="7239001" cy="4034028"/>
          </a:xfrm>
        </p:spPr>
        <p:txBody>
          <a:bodyPr/>
          <a:lstStyle/>
          <a:p>
            <a:pPr marL="0" indent="0">
              <a:lnSpc>
                <a:spcPct val="90000"/>
              </a:lnSpc>
              <a:buNone/>
            </a:pPr>
            <a:endParaRPr lang="en-US" sz="3600" b="1" dirty="0">
              <a:solidFill>
                <a:srgbClr val="669900"/>
              </a:solidFill>
            </a:endParaRPr>
          </a:p>
          <a:p>
            <a:pPr marL="0" indent="0">
              <a:lnSpc>
                <a:spcPct val="90000"/>
              </a:lnSpc>
              <a:buNone/>
            </a:pPr>
            <a:r>
              <a:rPr lang="en-US" sz="3600" b="1" dirty="0">
                <a:solidFill>
                  <a:srgbClr val="669900"/>
                </a:solidFill>
                <a:latin typeface="Calibri" panose="020F0502020204030204" pitchFamily="34" charset="0"/>
              </a:rPr>
              <a:t>HOPE is an Open-Label Extension (OLE) study, designed to offer participants access to an effective study product before it is available in the community. </a:t>
            </a:r>
            <a:endParaRPr lang="en-US" sz="3600" b="1" dirty="0">
              <a:solidFill>
                <a:srgbClr val="740074"/>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custDataLst>
      <p:tags r:id="rId1"/>
    </p:custDataLst>
    <p:extLst>
      <p:ext uri="{BB962C8B-B14F-4D97-AF65-F5344CB8AC3E}">
        <p14:creationId xmlns:p14="http://schemas.microsoft.com/office/powerpoint/2010/main" val="131417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4724400" cy="5943600"/>
          </a:xfrm>
        </p:spPr>
        <p:txBody>
          <a:bodyPr/>
          <a:lstStyle/>
          <a:p>
            <a:r>
              <a:rPr lang="en-US" sz="3200" b="1" dirty="0">
                <a:solidFill>
                  <a:srgbClr val="669900"/>
                </a:solidFill>
                <a:latin typeface="Calibri" panose="020F0502020204030204" pitchFamily="34" charset="0"/>
              </a:rPr>
              <a:t>The primary purpose of the HOPE study is to offer participants immediate access to the </a:t>
            </a:r>
            <a:r>
              <a:rPr lang="en-US" sz="3200" b="1" dirty="0" err="1">
                <a:solidFill>
                  <a:srgbClr val="669900"/>
                </a:solidFill>
                <a:latin typeface="Calibri" panose="020F0502020204030204" pitchFamily="34" charset="0"/>
              </a:rPr>
              <a:t>dapivirine</a:t>
            </a:r>
            <a:r>
              <a:rPr lang="en-US" sz="3200" b="1" dirty="0">
                <a:solidFill>
                  <a:srgbClr val="669900"/>
                </a:solidFill>
                <a:latin typeface="Calibri" panose="020F0502020204030204" pitchFamily="34" charset="0"/>
              </a:rPr>
              <a:t> vaginal ring, which has been shown to be safe and to decrease the risk of getting HIV. </a:t>
            </a:r>
            <a:endParaRPr lang="en-US" sz="3200" b="1" i="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465568"/>
            <a:ext cx="660416" cy="227844"/>
          </a:xfrm>
          <a:prstGeom prst="rect">
            <a:avLst/>
          </a:prstGeom>
        </p:spPr>
      </p:pic>
      <p:sp>
        <p:nvSpPr>
          <p:cNvPr id="4" name="Rectangle 3"/>
          <p:cNvSpPr/>
          <p:nvPr/>
        </p:nvSpPr>
        <p:spPr>
          <a:xfrm>
            <a:off x="155864" y="293895"/>
            <a:ext cx="8813816" cy="769441"/>
          </a:xfrm>
          <a:prstGeom prst="rect">
            <a:avLst/>
          </a:prstGeom>
        </p:spPr>
        <p:txBody>
          <a:bodyPr wrap="square">
            <a:spAutoFit/>
          </a:bodyPr>
          <a:lstStyle/>
          <a:p>
            <a:pPr algn="ctr"/>
            <a:r>
              <a:rPr lang="en-GB" sz="4400" b="1" dirty="0">
                <a:solidFill>
                  <a:srgbClr val="740074"/>
                </a:solidFill>
                <a:latin typeface="Calibri" panose="020F0502020204030204" pitchFamily="34" charset="0"/>
                <a:ea typeface="+mj-ea"/>
                <a:cs typeface="+mj-cs"/>
              </a:rPr>
              <a:t>Why is the HOPE study being done?</a:t>
            </a:r>
            <a:endParaRPr lang="en-US" dirty="0">
              <a:latin typeface="Calibri" panose="020F050202020403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1769042"/>
            <a:ext cx="3252191" cy="4526883"/>
          </a:xfrm>
          <a:prstGeom prst="rect">
            <a:avLst/>
          </a:prstGeom>
        </p:spPr>
      </p:pic>
    </p:spTree>
    <p:custDataLst>
      <p:tags r:id="rId1"/>
    </p:custDataLst>
    <p:extLst>
      <p:ext uri="{BB962C8B-B14F-4D97-AF65-F5344CB8AC3E}">
        <p14:creationId xmlns:p14="http://schemas.microsoft.com/office/powerpoint/2010/main" val="204227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lstStyle/>
          <a:p>
            <a:r>
              <a:rPr lang="en-US" b="1" dirty="0">
                <a:latin typeface="Calibri" panose="020F0502020204030204" pitchFamily="34" charset="0"/>
              </a:rPr>
              <a:t>Who is eligible for the HOPE study?</a:t>
            </a:r>
            <a:endParaRPr lang="en-US" dirty="0">
              <a:latin typeface="Calibri" panose="020F0502020204030204" pitchFamily="34" charset="0"/>
            </a:endParaRPr>
          </a:p>
        </p:txBody>
      </p:sp>
      <p:sp>
        <p:nvSpPr>
          <p:cNvPr id="3" name="Content Placeholder 2"/>
          <p:cNvSpPr>
            <a:spLocks noGrp="1"/>
          </p:cNvSpPr>
          <p:nvPr>
            <p:ph idx="1"/>
          </p:nvPr>
        </p:nvSpPr>
        <p:spPr>
          <a:xfrm>
            <a:off x="4495800" y="2321745"/>
            <a:ext cx="4607169" cy="1295400"/>
          </a:xfrm>
        </p:spPr>
        <p:txBody>
          <a:bodyPr/>
          <a:lstStyle/>
          <a:p>
            <a:pPr marL="0" indent="0">
              <a:buNone/>
            </a:pPr>
            <a:r>
              <a:rPr lang="en-US" sz="2800" b="1" dirty="0">
                <a:solidFill>
                  <a:srgbClr val="669900"/>
                </a:solidFill>
                <a:latin typeface="Calibri" panose="020F0502020204030204" pitchFamily="34" charset="0"/>
              </a:rPr>
              <a:t>Currently, only women who participated in the ASPIRE study will be considered for enrollment into HOPE.  </a:t>
            </a:r>
          </a:p>
          <a:p>
            <a:pPr marL="0" indent="0">
              <a:buNone/>
            </a:pPr>
            <a:r>
              <a:rPr lang="en-US" sz="2800" b="1" dirty="0">
                <a:solidFill>
                  <a:srgbClr val="669900"/>
                </a:solidFill>
                <a:latin typeface="Calibri" panose="020F0502020204030204" pitchFamily="34" charset="0"/>
              </a:rPr>
              <a:t>Women must understand the study requirements, and agree to take part.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7" name="Picture 6" descr="C:\Users\amayo\AppData\Local\Microsoft\Windows\Temporary Internet Files\Content.Outlook\HHF5TJ64\Hope_Study_1Tag_PMS (00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2662291"/>
            <a:ext cx="3886200" cy="1909709"/>
          </a:xfrm>
          <a:prstGeom prst="rect">
            <a:avLst/>
          </a:prstGeom>
          <a:noFill/>
          <a:ln>
            <a:noFill/>
          </a:ln>
        </p:spPr>
      </p:pic>
    </p:spTree>
    <p:custDataLst>
      <p:tags r:id="rId1"/>
    </p:custDataLst>
    <p:extLst>
      <p:ext uri="{BB962C8B-B14F-4D97-AF65-F5344CB8AC3E}">
        <p14:creationId xmlns:p14="http://schemas.microsoft.com/office/powerpoint/2010/main" val="188429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4443"/>
            <a:ext cx="8686800" cy="1143000"/>
          </a:xfrm>
        </p:spPr>
        <p:txBody>
          <a:bodyPr/>
          <a:lstStyle/>
          <a:p>
            <a:r>
              <a:rPr lang="en-US" b="1" dirty="0">
                <a:latin typeface="Calibri" panose="020F0502020204030204" pitchFamily="34" charset="0"/>
              </a:rPr>
              <a:t>Who is eligible for the HOPE study?</a:t>
            </a:r>
            <a:endParaRPr lang="en-US" dirty="0">
              <a:latin typeface="Calibri" panose="020F0502020204030204" pitchFamily="34" charset="0"/>
            </a:endParaRPr>
          </a:p>
        </p:txBody>
      </p:sp>
      <p:sp>
        <p:nvSpPr>
          <p:cNvPr id="3" name="Content Placeholder 2"/>
          <p:cNvSpPr>
            <a:spLocks noGrp="1"/>
          </p:cNvSpPr>
          <p:nvPr>
            <p:ph idx="1"/>
          </p:nvPr>
        </p:nvSpPr>
        <p:spPr>
          <a:xfrm>
            <a:off x="457200" y="1752600"/>
            <a:ext cx="5410200" cy="4785232"/>
          </a:xfrm>
        </p:spPr>
        <p:txBody>
          <a:bodyPr/>
          <a:lstStyle/>
          <a:p>
            <a:pPr marL="0" indent="0">
              <a:buNone/>
            </a:pPr>
            <a:r>
              <a:rPr lang="en-GB" sz="3400" b="1" kern="0" dirty="0">
                <a:solidFill>
                  <a:srgbClr val="669900"/>
                </a:solidFill>
                <a:latin typeface="Calibri" panose="020F0502020204030204" pitchFamily="34" charset="0"/>
                <a:ea typeface="+mj-ea"/>
                <a:cs typeface="+mj-cs"/>
              </a:rPr>
              <a:t>Women must be in good health, HIV negative, and not be pregnant or breastfeeding.  </a:t>
            </a:r>
            <a:r>
              <a:rPr lang="en-US" sz="3400" b="1" kern="0" dirty="0">
                <a:solidFill>
                  <a:srgbClr val="669900"/>
                </a:solidFill>
                <a:latin typeface="Calibri" panose="020F0502020204030204" pitchFamily="34" charset="0"/>
                <a:ea typeface="+mj-ea"/>
                <a:cs typeface="+mj-cs"/>
              </a:rPr>
              <a:t> </a:t>
            </a:r>
            <a:br>
              <a:rPr lang="en-US" sz="3400" b="1" kern="0" dirty="0">
                <a:solidFill>
                  <a:srgbClr val="669900"/>
                </a:solidFill>
                <a:latin typeface="Calibri" panose="020F0502020204030204" pitchFamily="34" charset="0"/>
                <a:ea typeface="+mj-ea"/>
                <a:cs typeface="+mj-cs"/>
              </a:rPr>
            </a:br>
            <a:r>
              <a:rPr lang="en-US" sz="3400" b="1" kern="0" dirty="0">
                <a:solidFill>
                  <a:srgbClr val="669900"/>
                </a:solidFill>
                <a:latin typeface="Calibri" panose="020F0502020204030204" pitchFamily="34" charset="0"/>
                <a:ea typeface="+mj-ea"/>
                <a:cs typeface="+mj-cs"/>
              </a:rPr>
              <a:t>Women will have medical tests and exams to confirm that they are eligible for HOPE.</a:t>
            </a:r>
            <a:endParaRPr lang="en-US" dirty="0">
              <a:solidFill>
                <a:srgbClr val="669900"/>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514600"/>
            <a:ext cx="2971800" cy="1981200"/>
          </a:xfrm>
          <a:prstGeom prst="rect">
            <a:avLst/>
          </a:prstGeom>
        </p:spPr>
      </p:pic>
    </p:spTree>
    <p:extLst>
      <p:ext uri="{BB962C8B-B14F-4D97-AF65-F5344CB8AC3E}">
        <p14:creationId xmlns:p14="http://schemas.microsoft.com/office/powerpoint/2010/main" val="3488609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ew_x0020_metadata xmlns="e6e80880-be38-4dd8-99da-434f2d03d560" xsi:nil="true"/>
    <Tool xmlns="E6E80880-BE38-4DD8-99DA-434F2D03D560" xsi:nil="true"/>
    <Status xmlns="e6e80880-be38-4dd8-99da-434f2d03d560" xsi:nil="true"/>
    <For_x0020_Review xmlns="E6E80880-BE38-4DD8-99DA-434F2D03D560">Yes</For_x0020_Review>
    <SharedWithUsers xmlns="0cdb9d7b-3bdb-4b1c-be50-7737cb6ee7a2">
      <UserInfo>
        <DisplayName>Ashley Mayo</DisplayName>
        <AccountId>17</AccountId>
        <AccountType/>
      </UserInfo>
      <UserInfo>
        <DisplayName>Jontraye Davis</DisplayName>
        <AccountId>58</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23D164BEA822740AA9F6B3827FABFEE" ma:contentTypeVersion="6" ma:contentTypeDescription="Create a new document." ma:contentTypeScope="" ma:versionID="a02acf748f643629b1381675dba96f08">
  <xsd:schema xmlns:xsd="http://www.w3.org/2001/XMLSchema" xmlns:xs="http://www.w3.org/2001/XMLSchema" xmlns:p="http://schemas.microsoft.com/office/2006/metadata/properties" xmlns:ns2="E6E80880-BE38-4DD8-99DA-434F2D03D560" xmlns:ns3="0cdb9d7b-3bdb-4b1c-be50-7737cb6ee7a2" xmlns:ns4="e6e80880-be38-4dd8-99da-434f2d03d560" targetNamespace="http://schemas.microsoft.com/office/2006/metadata/properties" ma:root="true" ma:fieldsID="736036e033cb072260d2931201aa9836" ns2:_="" ns3:_="" ns4:_="">
    <xsd:import namespace="E6E80880-BE38-4DD8-99DA-434F2D03D560"/>
    <xsd:import namespace="0cdb9d7b-3bdb-4b1c-be50-7737cb6ee7a2"/>
    <xsd:import namespace="e6e80880-be38-4dd8-99da-434f2d03d560"/>
    <xsd:element name="properties">
      <xsd:complexType>
        <xsd:sequence>
          <xsd:element name="documentManagement">
            <xsd:complexType>
              <xsd:all>
                <xsd:element ref="ns2:For_x0020_Review" minOccurs="0"/>
                <xsd:element ref="ns2:Tool" minOccurs="0"/>
                <xsd:element ref="ns3:SharedWithUsers" minOccurs="0"/>
                <xsd:element ref="ns3:SharedWithDetails" minOccurs="0"/>
                <xsd:element ref="ns4:Status" minOccurs="0"/>
                <xsd:element ref="ns4:new_x0020_metadata"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For_x0020_Review" ma:index="8" nillable="true" ma:displayName="For Review" ma:format="Dropdown" ma:internalName="For_x0020_Review">
      <xsd:simpleType>
        <xsd:restriction base="dms:Choice">
          <xsd:enumeration value="Yes"/>
          <xsd:enumeration value="No"/>
          <xsd:enumeration value="N/A"/>
        </xsd:restriction>
      </xsd:simpleType>
    </xsd:element>
    <xsd:element name="Tool" ma:index="9" nillable="true" ma:displayName="Tool" ma:format="Dropdown" ma:internalName="Tool">
      <xsd:simpleType>
        <xsd:restriction base="dms:Choice">
          <xsd:enumeration value="Calendar/Calculators"/>
          <xsd:enumeration value="Counseling"/>
          <xsd:enumeration value="Essential Docs"/>
          <xsd:enumeration value="IC Support"/>
          <xsd:enumeration value="Other"/>
          <xsd:enumeration value="Safety/Clinical"/>
          <xsd:enumeration value="SOPs"/>
          <xsd:enumeration value="Visit Checklist"/>
          <xsd:enumeration value="Activation Checklist"/>
          <xsd:enumeration value="Close Out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Status" ma:index="12" nillable="true" ma:displayName="Status" ma:format="Dropdown" ma:internalName="Status">
      <xsd:simpleType>
        <xsd:restriction base="dms:Choice">
          <xsd:enumeration value="Archive"/>
          <xsd:enumeration value="Draft"/>
          <xsd:enumeration value="Final"/>
        </xsd:restriction>
      </xsd:simpleType>
    </xsd:element>
    <xsd:element name="new_x0020_metadata" ma:index="13" nillable="true" ma:displayName="new metadata" ma:internalName="new_x0020_meta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AB30E1-DCC9-44A6-9903-50A320ABA9D0}">
  <ds:schemaRefs>
    <ds:schemaRef ds:uri="http://schemas.microsoft.com/office/2006/metadata/customXsn"/>
  </ds:schemaRefs>
</ds:datastoreItem>
</file>

<file path=customXml/itemProps2.xml><?xml version="1.0" encoding="utf-8"?>
<ds:datastoreItem xmlns:ds="http://schemas.openxmlformats.org/officeDocument/2006/customXml" ds:itemID="{AD0EA24B-F521-46B1-823F-AC218AEA2007}">
  <ds:schemaRefs>
    <ds:schemaRef ds:uri="http://schemas.microsoft.com/sharepoint/v3/contenttype/forms"/>
  </ds:schemaRefs>
</ds:datastoreItem>
</file>

<file path=customXml/itemProps3.xml><?xml version="1.0" encoding="utf-8"?>
<ds:datastoreItem xmlns:ds="http://schemas.openxmlformats.org/officeDocument/2006/customXml" ds:itemID="{8D452F35-845F-4E8C-B7E4-65B73AAB2E6A}">
  <ds:schemaRefs>
    <ds:schemaRef ds:uri="http://schemas.microsoft.com/office/2006/documentManagement/types"/>
    <ds:schemaRef ds:uri="http://www.w3.org/XML/1998/namespace"/>
    <ds:schemaRef ds:uri="http://purl.org/dc/dcmitype/"/>
    <ds:schemaRef ds:uri="e6e80880-be38-4dd8-99da-434f2d03d560"/>
    <ds:schemaRef ds:uri="E6E80880-BE38-4DD8-99DA-434F2D03D560"/>
    <ds:schemaRef ds:uri="http://purl.org/dc/terms/"/>
    <ds:schemaRef ds:uri="http://schemas.microsoft.com/office/infopath/2007/PartnerControls"/>
    <ds:schemaRef ds:uri="http://purl.org/dc/elements/1.1/"/>
    <ds:schemaRef ds:uri="http://schemas.openxmlformats.org/package/2006/metadata/core-properties"/>
    <ds:schemaRef ds:uri="0cdb9d7b-3bdb-4b1c-be50-7737cb6ee7a2"/>
    <ds:schemaRef ds:uri="http://schemas.microsoft.com/office/2006/metadata/properties"/>
  </ds:schemaRefs>
</ds:datastoreItem>
</file>

<file path=customXml/itemProps4.xml><?xml version="1.0" encoding="utf-8"?>
<ds:datastoreItem xmlns:ds="http://schemas.openxmlformats.org/officeDocument/2006/customXml" ds:itemID="{9698461E-8BBF-461C-AF46-1D7236C67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80880-BE38-4DD8-99DA-434F2D03D560"/>
    <ds:schemaRef ds:uri="0cdb9d7b-3bdb-4b1c-be50-7737cb6ee7a2"/>
    <ds:schemaRef ds:uri="e6e80880-be38-4dd8-99da-434f2d03d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6464</TotalTime>
  <Words>1134</Words>
  <Application>Microsoft Office PowerPoint</Application>
  <PresentationFormat>On-screen Show (4:3)</PresentationFormat>
  <Paragraphs>107</Paragraphs>
  <Slides>26</Slides>
  <Notes>26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Calibri</vt:lpstr>
      <vt:lpstr>Candara</vt:lpstr>
      <vt:lpstr>Times New Roman</vt:lpstr>
      <vt:lpstr>Wingdings</vt:lpstr>
      <vt:lpstr>4_Quadrant</vt:lpstr>
      <vt:lpstr>2_Office Theme</vt:lpstr>
      <vt:lpstr>3_Office Theme</vt:lpstr>
      <vt:lpstr>Office Theme</vt:lpstr>
      <vt:lpstr>Overview</vt:lpstr>
      <vt:lpstr>What were the results of the ASPIRE study?</vt:lpstr>
      <vt:lpstr>What were the results of the ASPIRE study?</vt:lpstr>
      <vt:lpstr>  This is a tremendous success that would not have been possible without the commitment of our study participants!</vt:lpstr>
      <vt:lpstr>When will the dapivirine vaginal ring be available in our communities?</vt:lpstr>
      <vt:lpstr>Why is the HOPE study being done?</vt:lpstr>
      <vt:lpstr>The primary purpose of the HOPE study is to offer participants immediate access to the dapivirine vaginal ring, which has been shown to be safe and to decrease the risk of getting HIV. </vt:lpstr>
      <vt:lpstr>Who is eligible for the HOPE study?</vt:lpstr>
      <vt:lpstr>Who is eligible for the HOPE study?</vt:lpstr>
      <vt:lpstr>How long is the study?   How often are study visits?</vt:lpstr>
      <vt:lpstr>What are the vaginal rings like in HOPE?</vt:lpstr>
      <vt:lpstr>What will women who enroll in HOPE be asked to do?</vt:lpstr>
      <vt:lpstr>PowerPoint Presentation</vt:lpstr>
      <vt:lpstr>PowerPoint Presentation</vt:lpstr>
      <vt:lpstr>PowerPoint Presentation</vt:lpstr>
      <vt:lpstr>PowerPoint Presentation</vt:lpstr>
      <vt:lpstr>PowerPoint Presentation</vt:lpstr>
      <vt:lpstr>What about women who decline enrolment into HOPE?</vt:lpstr>
      <vt:lpstr>What about women who decline enrolment into HOPE?</vt:lpstr>
      <vt:lpstr>What are the risks?  </vt:lpstr>
      <vt:lpstr>What are the risks?  </vt:lpstr>
      <vt:lpstr>What are the risks?  </vt:lpstr>
      <vt:lpstr>What are the benefits?</vt:lpstr>
      <vt:lpstr>What are the benefits?</vt:lpstr>
      <vt:lpstr>What can partners and community members do?  </vt:lpstr>
      <vt:lpstr>If you have questions or need more information, please visit the study clinic.</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Rhonda White</cp:lastModifiedBy>
  <cp:revision>315</cp:revision>
  <cp:lastPrinted>2014-09-26T13:04:48Z</cp:lastPrinted>
  <dcterms:created xsi:type="dcterms:W3CDTF">2008-01-29T12:38:48Z</dcterms:created>
  <dcterms:modified xsi:type="dcterms:W3CDTF">2016-11-02T21:13:52Z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0x010100A23D164BEA822740AA9F6B3827FABFEE</vt:lpwstr>
  </property>
</Properties>
</file>